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3"/>
  </p:notesMasterIdLst>
  <p:sldIdLst>
    <p:sldId id="257" r:id="rId3"/>
    <p:sldId id="256" r:id="rId4"/>
    <p:sldId id="259" r:id="rId5"/>
    <p:sldId id="279" r:id="rId6"/>
    <p:sldId id="263" r:id="rId7"/>
    <p:sldId id="264" r:id="rId8"/>
    <p:sldId id="282" r:id="rId9"/>
    <p:sldId id="280" r:id="rId10"/>
    <p:sldId id="265" r:id="rId11"/>
    <p:sldId id="267" r:id="rId12"/>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82759" autoAdjust="0"/>
  </p:normalViewPr>
  <p:slideViewPr>
    <p:cSldViewPr snapToGrid="0">
      <p:cViewPr varScale="1">
        <p:scale>
          <a:sx n="80" d="100"/>
          <a:sy n="80" d="100"/>
        </p:scale>
        <p:origin x="141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4FAED-10DD-4F66-8519-23C13033E0B5}" type="datetimeFigureOut">
              <a:rPr lang="zh-TW" altLang="en-US" smtClean="0"/>
              <a:t>2022/11/23</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37E0C-BA07-40B6-AB95-FE72213D5FA6}" type="slidenum">
              <a:rPr lang="zh-TW" altLang="en-US" smtClean="0"/>
              <a:t>‹#›</a:t>
            </a:fld>
            <a:endParaRPr lang="zh-TW" altLang="en-US"/>
          </a:p>
        </p:txBody>
      </p:sp>
    </p:spTree>
    <p:extLst>
      <p:ext uri="{BB962C8B-B14F-4D97-AF65-F5344CB8AC3E}">
        <p14:creationId xmlns:p14="http://schemas.microsoft.com/office/powerpoint/2010/main" val="4044380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zh.wikipedia.org/wiki/SYN_floo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DoS</a:t>
            </a:r>
            <a:r>
              <a:rPr lang="zh-TW" altLang="en-US" dirty="0"/>
              <a:t>的其中一種  </a:t>
            </a:r>
            <a:r>
              <a:rPr lang="zh-TW" altLang="en-US" b="1" i="0" dirty="0">
                <a:solidFill>
                  <a:srgbClr val="202122"/>
                </a:solidFill>
                <a:effectLst/>
                <a:latin typeface="Arial" panose="020B0604020202020204" pitchFamily="34" charset="0"/>
              </a:rPr>
              <a:t>協定分析攻擊（</a:t>
            </a:r>
            <a:r>
              <a:rPr lang="en-US" altLang="zh-TW" b="1" i="0" u="none" strike="noStrike" dirty="0">
                <a:solidFill>
                  <a:srgbClr val="0645AD"/>
                </a:solidFill>
                <a:effectLst/>
                <a:latin typeface="Arial" panose="020B0604020202020204" pitchFamily="34" charset="0"/>
                <a:hlinkClick r:id="rId3" tooltip="SYN flood"/>
              </a:rPr>
              <a:t>SYN flood</a:t>
            </a:r>
            <a:r>
              <a:rPr lang="zh-TW" altLang="en-US" b="1" i="0" dirty="0">
                <a:solidFill>
                  <a:srgbClr val="202122"/>
                </a:solidFill>
                <a:effectLst/>
                <a:latin typeface="Arial" panose="020B0604020202020204" pitchFamily="34" charset="0"/>
              </a:rPr>
              <a:t>，</a:t>
            </a:r>
            <a:r>
              <a:rPr lang="en-US" altLang="zh-TW" b="1" i="0" dirty="0">
                <a:solidFill>
                  <a:srgbClr val="202122"/>
                </a:solidFill>
                <a:effectLst/>
                <a:latin typeface="Arial" panose="020B0604020202020204" pitchFamily="34" charset="0"/>
              </a:rPr>
              <a:t>SYN</a:t>
            </a:r>
            <a:r>
              <a:rPr lang="zh-TW" altLang="en-US" b="1" i="0" dirty="0">
                <a:solidFill>
                  <a:srgbClr val="202122"/>
                </a:solidFill>
                <a:effectLst/>
                <a:latin typeface="Arial" panose="020B0604020202020204" pitchFamily="34" charset="0"/>
              </a:rPr>
              <a:t>洪水）</a:t>
            </a:r>
            <a:r>
              <a:rPr lang="en-US" altLang="zh-TW" dirty="0"/>
              <a:t> - </a:t>
            </a:r>
            <a:r>
              <a:rPr lang="zh-TW" altLang="en-US" b="0" i="0" dirty="0">
                <a:solidFill>
                  <a:srgbClr val="202122"/>
                </a:solidFill>
                <a:effectLst/>
                <a:latin typeface="Arial" panose="020B0604020202020204" pitchFamily="34" charset="0"/>
              </a:rPr>
              <a:t>傳送控制協定（</a:t>
            </a:r>
            <a:r>
              <a:rPr lang="en-US" altLang="zh-TW" b="0" i="0" dirty="0">
                <a:solidFill>
                  <a:srgbClr val="202122"/>
                </a:solidFill>
                <a:effectLst/>
                <a:latin typeface="Arial" panose="020B0604020202020204" pitchFamily="34" charset="0"/>
              </a:rPr>
              <a:t>TCP</a:t>
            </a:r>
            <a:r>
              <a:rPr lang="zh-TW" altLang="en-US" b="0" i="0" dirty="0">
                <a:solidFill>
                  <a:srgbClr val="202122"/>
                </a:solidFill>
                <a:effectLst/>
                <a:latin typeface="Arial" panose="020B0604020202020204" pitchFamily="34" charset="0"/>
              </a:rPr>
              <a:t>）同步（</a:t>
            </a:r>
            <a:r>
              <a:rPr lang="en-US" altLang="zh-TW" b="0" i="0" dirty="0">
                <a:solidFill>
                  <a:srgbClr val="202122"/>
                </a:solidFill>
                <a:effectLst/>
                <a:latin typeface="Arial" panose="020B0604020202020204" pitchFamily="34" charset="0"/>
              </a:rPr>
              <a:t>SYN</a:t>
            </a:r>
            <a:r>
              <a:rPr lang="zh-TW" altLang="en-US" b="0" i="0" dirty="0">
                <a:solidFill>
                  <a:srgbClr val="202122"/>
                </a:solidFill>
                <a:effectLst/>
                <a:latin typeface="Arial" panose="020B0604020202020204" pitchFamily="34" charset="0"/>
              </a:rPr>
              <a:t>）攻擊。</a:t>
            </a:r>
            <a:r>
              <a:rPr lang="en-US" altLang="zh-TW" b="0" i="0" dirty="0">
                <a:solidFill>
                  <a:srgbClr val="202122"/>
                </a:solidFill>
                <a:effectLst/>
                <a:latin typeface="Arial" panose="020B0604020202020204" pitchFamily="34" charset="0"/>
              </a:rPr>
              <a:t>TCP</a:t>
            </a:r>
            <a:r>
              <a:rPr lang="zh-TW" altLang="en-US" b="0" i="0" dirty="0">
                <a:solidFill>
                  <a:srgbClr val="202122"/>
                </a:solidFill>
                <a:effectLst/>
                <a:latin typeface="Arial" panose="020B0604020202020204" pitchFamily="34" charset="0"/>
              </a:rPr>
              <a:t>行程通常包括傳送者和接受者之間在封包傳送之前建立的完全訊號交換。啟動系統傳送一個</a:t>
            </a:r>
            <a:r>
              <a:rPr lang="en-US" altLang="zh-TW" b="0" i="0" dirty="0">
                <a:solidFill>
                  <a:srgbClr val="202122"/>
                </a:solidFill>
                <a:effectLst/>
                <a:latin typeface="Arial" panose="020B0604020202020204" pitchFamily="34" charset="0"/>
              </a:rPr>
              <a:t>SYN</a:t>
            </a:r>
            <a:r>
              <a:rPr lang="zh-TW" altLang="en-US" b="0" i="0" dirty="0">
                <a:solidFill>
                  <a:srgbClr val="202122"/>
                </a:solidFill>
                <a:effectLst/>
                <a:latin typeface="Arial" panose="020B0604020202020204" pitchFamily="34" charset="0"/>
              </a:rPr>
              <a:t>請求，接收系統返回一個帶有自己</a:t>
            </a:r>
            <a:r>
              <a:rPr lang="en-US" altLang="zh-TW" b="0" i="0" dirty="0">
                <a:solidFill>
                  <a:srgbClr val="202122"/>
                </a:solidFill>
                <a:effectLst/>
                <a:latin typeface="Arial" panose="020B0604020202020204" pitchFamily="34" charset="0"/>
              </a:rPr>
              <a:t>SYN</a:t>
            </a:r>
            <a:r>
              <a:rPr lang="zh-TW" altLang="en-US" b="0" i="0" dirty="0">
                <a:solidFill>
                  <a:srgbClr val="202122"/>
                </a:solidFill>
                <a:effectLst/>
                <a:latin typeface="Arial" panose="020B0604020202020204" pitchFamily="34" charset="0"/>
              </a:rPr>
              <a:t>請求的</a:t>
            </a:r>
            <a:r>
              <a:rPr lang="en-US" altLang="zh-TW" b="0" i="0" dirty="0">
                <a:solidFill>
                  <a:srgbClr val="202122"/>
                </a:solidFill>
                <a:effectLst/>
                <a:latin typeface="Arial" panose="020B0604020202020204" pitchFamily="34" charset="0"/>
              </a:rPr>
              <a:t>ACK</a:t>
            </a:r>
            <a:r>
              <a:rPr lang="zh-TW" altLang="en-US" b="0" i="0" dirty="0">
                <a:solidFill>
                  <a:srgbClr val="202122"/>
                </a:solidFill>
                <a:effectLst/>
                <a:latin typeface="Arial" panose="020B0604020202020204" pitchFamily="34" charset="0"/>
              </a:rPr>
              <a:t>（確認）作為交換。傳送系統接著傳回自己的</a:t>
            </a:r>
            <a:r>
              <a:rPr lang="en-US" altLang="zh-TW" b="0" i="0" dirty="0">
                <a:solidFill>
                  <a:srgbClr val="202122"/>
                </a:solidFill>
                <a:effectLst/>
                <a:latin typeface="Arial" panose="020B0604020202020204" pitchFamily="34" charset="0"/>
              </a:rPr>
              <a:t>ACK</a:t>
            </a:r>
            <a:r>
              <a:rPr lang="zh-TW" altLang="en-US" b="0" i="0" dirty="0">
                <a:solidFill>
                  <a:srgbClr val="202122"/>
                </a:solidFill>
                <a:effectLst/>
                <a:latin typeface="Arial" panose="020B0604020202020204" pitchFamily="34" charset="0"/>
              </a:rPr>
              <a:t>來授權兩個系統間的通訊。若接收系統傳送了</a:t>
            </a:r>
            <a:r>
              <a:rPr lang="en-US" altLang="zh-TW" b="0" i="0" dirty="0">
                <a:solidFill>
                  <a:srgbClr val="202122"/>
                </a:solidFill>
                <a:effectLst/>
                <a:latin typeface="Arial" panose="020B0604020202020204" pitchFamily="34" charset="0"/>
              </a:rPr>
              <a:t>SYN</a:t>
            </a:r>
            <a:r>
              <a:rPr lang="zh-TW" altLang="en-US" b="0" i="0" dirty="0">
                <a:solidFill>
                  <a:srgbClr val="202122"/>
                </a:solidFill>
                <a:effectLst/>
                <a:latin typeface="Arial" panose="020B0604020202020204" pitchFamily="34" charset="0"/>
              </a:rPr>
              <a:t>封包，但沒接收到</a:t>
            </a:r>
            <a:r>
              <a:rPr lang="en-US" altLang="zh-TW" b="0" i="0" dirty="0">
                <a:solidFill>
                  <a:srgbClr val="202122"/>
                </a:solidFill>
                <a:effectLst/>
                <a:latin typeface="Arial" panose="020B0604020202020204" pitchFamily="34" charset="0"/>
              </a:rPr>
              <a:t>ACK</a:t>
            </a:r>
            <a:r>
              <a:rPr lang="zh-TW" altLang="en-US" b="0" i="0" dirty="0">
                <a:solidFill>
                  <a:srgbClr val="202122"/>
                </a:solidFill>
                <a:effectLst/>
                <a:latin typeface="Arial" panose="020B0604020202020204" pitchFamily="34" charset="0"/>
              </a:rPr>
              <a:t>，接受者經過一段時間後會再次傳送新的</a:t>
            </a:r>
            <a:r>
              <a:rPr lang="en-US" altLang="zh-TW" b="0" i="0" dirty="0">
                <a:solidFill>
                  <a:srgbClr val="202122"/>
                </a:solidFill>
                <a:effectLst/>
                <a:latin typeface="Arial" panose="020B0604020202020204" pitchFamily="34" charset="0"/>
              </a:rPr>
              <a:t>SYN</a:t>
            </a:r>
            <a:r>
              <a:rPr lang="zh-TW" altLang="en-US" b="0" i="0" dirty="0">
                <a:solidFill>
                  <a:srgbClr val="202122"/>
                </a:solidFill>
                <a:effectLst/>
                <a:latin typeface="Arial" panose="020B0604020202020204" pitchFamily="34" charset="0"/>
              </a:rPr>
              <a:t>封包。接受系統中的處理器和記憶體資源將儲存該</a:t>
            </a:r>
            <a:r>
              <a:rPr lang="en-US" altLang="zh-TW" b="0" i="0" dirty="0">
                <a:solidFill>
                  <a:srgbClr val="202122"/>
                </a:solidFill>
                <a:effectLst/>
                <a:latin typeface="Arial" panose="020B0604020202020204" pitchFamily="34" charset="0"/>
              </a:rPr>
              <a:t>TCP SYN</a:t>
            </a:r>
            <a:r>
              <a:rPr lang="zh-TW" altLang="en-US" b="0" i="0" dirty="0">
                <a:solidFill>
                  <a:srgbClr val="202122"/>
                </a:solidFill>
                <a:effectLst/>
                <a:latin typeface="Arial" panose="020B0604020202020204" pitchFamily="34" charset="0"/>
              </a:rPr>
              <a:t>的請求直至逾時。</a:t>
            </a:r>
            <a:endParaRPr lang="en-US" altLang="zh-TW" b="0" i="0" dirty="0">
              <a:solidFill>
                <a:srgbClr val="202122"/>
              </a:solidFill>
              <a:effectLst/>
              <a:latin typeface="Arial" panose="020B0604020202020204" pitchFamily="34" charset="0"/>
            </a:endParaRPr>
          </a:p>
          <a:p>
            <a:endParaRPr lang="en-US" altLang="zh-TW" b="0" i="0" dirty="0">
              <a:solidFill>
                <a:srgbClr val="202122"/>
              </a:solidFill>
              <a:effectLst/>
              <a:latin typeface="Arial" panose="020B0604020202020204" pitchFamily="34" charset="0"/>
            </a:endParaRPr>
          </a:p>
          <a:p>
            <a:r>
              <a:rPr lang="zh-TW" altLang="en-US" b="0" i="0" dirty="0">
                <a:solidFill>
                  <a:srgbClr val="202122"/>
                </a:solidFill>
                <a:effectLst/>
                <a:latin typeface="Arial" panose="020B0604020202020204" pitchFamily="34" charset="0"/>
              </a:rPr>
              <a:t>它利用</a:t>
            </a:r>
            <a:r>
              <a:rPr lang="en-US" altLang="zh-TW" b="0" i="0" dirty="0">
                <a:solidFill>
                  <a:srgbClr val="202122"/>
                </a:solidFill>
                <a:effectLst/>
                <a:latin typeface="Arial" panose="020B0604020202020204" pitchFamily="34" charset="0"/>
              </a:rPr>
              <a:t>TCP</a:t>
            </a:r>
            <a:r>
              <a:rPr lang="zh-TW" altLang="en-US" b="0" i="0" dirty="0">
                <a:solidFill>
                  <a:srgbClr val="202122"/>
                </a:solidFill>
                <a:effectLst/>
                <a:latin typeface="Arial" panose="020B0604020202020204" pitchFamily="34" charset="0"/>
              </a:rPr>
              <a:t>功能將殭屍程式偽裝的</a:t>
            </a:r>
            <a:r>
              <a:rPr lang="en-US" altLang="zh-TW" b="0" i="0" dirty="0">
                <a:solidFill>
                  <a:srgbClr val="202122"/>
                </a:solidFill>
                <a:effectLst/>
                <a:latin typeface="Arial" panose="020B0604020202020204" pitchFamily="34" charset="0"/>
              </a:rPr>
              <a:t>TCP SYN</a:t>
            </a:r>
            <a:r>
              <a:rPr lang="zh-TW" altLang="en-US" b="0" i="0" dirty="0">
                <a:solidFill>
                  <a:srgbClr val="202122"/>
                </a:solidFill>
                <a:effectLst/>
                <a:latin typeface="Arial" panose="020B0604020202020204" pitchFamily="34" charset="0"/>
              </a:rPr>
              <a:t>請求傳送給受害伺服器，從而飽和服務處理器資源並阻止其有效地處理合法請求。它專門利用傳送系統和接收系統間的三向訊號交換來傳送大量欺騙性的原</a:t>
            </a:r>
            <a:r>
              <a:rPr lang="en-US" altLang="zh-TW" b="0" i="0" dirty="0">
                <a:solidFill>
                  <a:srgbClr val="202122"/>
                </a:solidFill>
                <a:effectLst/>
                <a:latin typeface="Arial" panose="020B0604020202020204" pitchFamily="34" charset="0"/>
              </a:rPr>
              <a:t>IP</a:t>
            </a:r>
            <a:r>
              <a:rPr lang="zh-TW" altLang="en-US" b="0" i="0" dirty="0">
                <a:solidFill>
                  <a:srgbClr val="202122"/>
                </a:solidFill>
                <a:effectLst/>
                <a:latin typeface="Arial" panose="020B0604020202020204" pitchFamily="34" charset="0"/>
              </a:rPr>
              <a:t>位址</a:t>
            </a:r>
            <a:r>
              <a:rPr lang="en-US" altLang="zh-TW" b="0" i="0" dirty="0">
                <a:solidFill>
                  <a:srgbClr val="202122"/>
                </a:solidFill>
                <a:effectLst/>
                <a:latin typeface="Arial" panose="020B0604020202020204" pitchFamily="34" charset="0"/>
              </a:rPr>
              <a:t>TCP SYN</a:t>
            </a:r>
            <a:r>
              <a:rPr lang="zh-TW" altLang="en-US" b="0" i="0" dirty="0">
                <a:solidFill>
                  <a:srgbClr val="202122"/>
                </a:solidFill>
                <a:effectLst/>
                <a:latin typeface="Arial" panose="020B0604020202020204" pitchFamily="34" charset="0"/>
              </a:rPr>
              <a:t>封包給受害系統。最終，大量</a:t>
            </a:r>
            <a:r>
              <a:rPr lang="en-US" altLang="zh-TW" b="0" i="0" dirty="0">
                <a:solidFill>
                  <a:srgbClr val="202122"/>
                </a:solidFill>
                <a:effectLst/>
                <a:latin typeface="Arial" panose="020B0604020202020204" pitchFamily="34" charset="0"/>
              </a:rPr>
              <a:t>TCP SYN</a:t>
            </a:r>
            <a:r>
              <a:rPr lang="zh-TW" altLang="en-US" b="0" i="0" dirty="0">
                <a:solidFill>
                  <a:srgbClr val="202122"/>
                </a:solidFill>
                <a:effectLst/>
                <a:latin typeface="Arial" panose="020B0604020202020204" pitchFamily="34" charset="0"/>
              </a:rPr>
              <a:t>攻擊請求反覆傳送，導致受害系統記憶體和處理器資源耗盡，致使其無法處理任何合法使用者的請求。</a:t>
            </a:r>
            <a:endParaRPr lang="zh-TW" altLang="en-US" dirty="0"/>
          </a:p>
        </p:txBody>
      </p:sp>
      <p:sp>
        <p:nvSpPr>
          <p:cNvPr id="4" name="投影片編號版面配置區 3"/>
          <p:cNvSpPr>
            <a:spLocks noGrp="1"/>
          </p:cNvSpPr>
          <p:nvPr>
            <p:ph type="sldNum" sz="quarter" idx="5"/>
          </p:nvPr>
        </p:nvSpPr>
        <p:spPr/>
        <p:txBody>
          <a:bodyPr/>
          <a:lstStyle/>
          <a:p>
            <a:fld id="{59A37E0C-BA07-40B6-AB95-FE72213D5FA6}" type="slidenum">
              <a:rPr lang="zh-TW" altLang="en-US" smtClean="0"/>
              <a:t>3</a:t>
            </a:fld>
            <a:endParaRPr lang="zh-TW" altLang="en-US"/>
          </a:p>
        </p:txBody>
      </p:sp>
    </p:spTree>
    <p:extLst>
      <p:ext uri="{BB962C8B-B14F-4D97-AF65-F5344CB8AC3E}">
        <p14:creationId xmlns:p14="http://schemas.microsoft.com/office/powerpoint/2010/main" val="307283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當端點建立連線時，可預先互相協調將要使用的串流數量，並且能夠將不同類型的資料分別以不同的串流傳輸，當其中一個串流正在等待重新傳送的訊息時，其他串流仍然能夠繼續傳送，在每個串流中的 </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data chunk </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都會有各自運作的的串流序號（</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SSN, Stream Sequence Number</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），因此在某一個串流的封包重送動作並不會使其他串流因等待重送的封包而造成延遲。</a:t>
            </a:r>
            <a:endParaRPr lang="en-US" altLang="zh-TW" sz="1200" dirty="0">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2. FIFO , </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排隊結帳</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單行道發生車禍</a:t>
            </a:r>
            <a:endParaRPr lang="en-US" altLang="zh-TW" sz="1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5"/>
          </p:nvPr>
        </p:nvSpPr>
        <p:spPr/>
        <p:txBody>
          <a:bodyPr/>
          <a:lstStyle/>
          <a:p>
            <a:fld id="{59A37E0C-BA07-40B6-AB95-FE72213D5FA6}" type="slidenum">
              <a:rPr lang="zh-TW" altLang="en-US" smtClean="0"/>
              <a:t>5</a:t>
            </a:fld>
            <a:endParaRPr lang="zh-TW" altLang="en-US"/>
          </a:p>
        </p:txBody>
      </p:sp>
    </p:spTree>
    <p:extLst>
      <p:ext uri="{BB962C8B-B14F-4D97-AF65-F5344CB8AC3E}">
        <p14:creationId xmlns:p14="http://schemas.microsoft.com/office/powerpoint/2010/main" val="1971642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r>
              <a:rPr lang="en-US" altLang="zh-TW" sz="1800" b="0" i="0" dirty="0">
                <a:solidFill>
                  <a:srgbClr val="212121"/>
                </a:solidFill>
                <a:effectLst/>
                <a:latin typeface="Bitter"/>
              </a:rPr>
              <a:t>PMTU</a:t>
            </a:r>
            <a:r>
              <a:rPr lang="zh-TW" altLang="en-US" sz="1800" b="0" i="0" dirty="0">
                <a:solidFill>
                  <a:srgbClr val="212121"/>
                </a:solidFill>
                <a:effectLst/>
                <a:latin typeface="Bitter"/>
              </a:rPr>
              <a:t>探索（</a:t>
            </a:r>
            <a:r>
              <a:rPr lang="en-US" altLang="zh-TW" sz="1800" b="0" i="0" dirty="0">
                <a:solidFill>
                  <a:srgbClr val="212121"/>
                </a:solidFill>
                <a:effectLst/>
                <a:latin typeface="Bitter"/>
              </a:rPr>
              <a:t>Path MTU discovery</a:t>
            </a:r>
            <a:r>
              <a:rPr lang="zh-TW" altLang="en-US" sz="1800" b="0" i="0" dirty="0">
                <a:solidFill>
                  <a:srgbClr val="212121"/>
                </a:solidFill>
                <a:effectLst/>
                <a:latin typeface="Bitter"/>
              </a:rPr>
              <a:t>）</a:t>
            </a:r>
            <a:r>
              <a:rPr lang="en-US" altLang="zh-TW" sz="1800" b="0" i="0" dirty="0">
                <a:solidFill>
                  <a:srgbClr val="212121"/>
                </a:solidFill>
                <a:effectLst/>
                <a:latin typeface="Bitter"/>
              </a:rPr>
              <a:t>[9, 10] </a:t>
            </a:r>
            <a:r>
              <a:rPr lang="zh-TW" altLang="en-US" sz="1800" b="0" i="0" dirty="0">
                <a:solidFill>
                  <a:srgbClr val="212121"/>
                </a:solidFill>
                <a:effectLst/>
                <a:latin typeface="Bitter"/>
              </a:rPr>
              <a:t>能夠讓傳輸層得知路徑之</a:t>
            </a:r>
            <a:r>
              <a:rPr lang="en-US" altLang="zh-TW" sz="1800" b="0" i="0" dirty="0">
                <a:solidFill>
                  <a:srgbClr val="212121"/>
                </a:solidFill>
                <a:effectLst/>
                <a:latin typeface="Bitter"/>
              </a:rPr>
              <a:t>MTU</a:t>
            </a:r>
            <a:r>
              <a:rPr lang="zh-TW" altLang="en-US" sz="1800" b="0" i="0" dirty="0">
                <a:solidFill>
                  <a:srgbClr val="212121"/>
                </a:solidFill>
                <a:effectLst/>
                <a:latin typeface="Bitter"/>
              </a:rPr>
              <a:t>限制，因而可以確保傳輸層之</a:t>
            </a:r>
            <a:r>
              <a:rPr lang="en-US" altLang="zh-TW" sz="1800" b="0" i="0" dirty="0">
                <a:solidFill>
                  <a:srgbClr val="212121"/>
                </a:solidFill>
                <a:effectLst/>
                <a:latin typeface="Bitter"/>
              </a:rPr>
              <a:t>segment </a:t>
            </a:r>
            <a:r>
              <a:rPr lang="zh-TW" altLang="en-US" sz="1800" b="0" i="0" dirty="0">
                <a:solidFill>
                  <a:srgbClr val="212121"/>
                </a:solidFill>
                <a:effectLst/>
                <a:latin typeface="Bitter"/>
              </a:rPr>
              <a:t>在經過</a:t>
            </a:r>
            <a:r>
              <a:rPr lang="en-US" altLang="zh-TW" sz="1800" b="0" i="0" dirty="0">
                <a:solidFill>
                  <a:srgbClr val="212121"/>
                </a:solidFill>
                <a:effectLst/>
                <a:latin typeface="Bitter"/>
              </a:rPr>
              <a:t>IP</a:t>
            </a:r>
            <a:r>
              <a:rPr lang="zh-TW" altLang="en-US" sz="1800" b="0" i="0" dirty="0">
                <a:solidFill>
                  <a:srgbClr val="212121"/>
                </a:solidFill>
                <a:effectLst/>
                <a:latin typeface="Bitter"/>
              </a:rPr>
              <a:t>層時不需要分割。在</a:t>
            </a:r>
            <a:r>
              <a:rPr lang="en-US" altLang="zh-TW" sz="1800" b="0" i="0" dirty="0">
                <a:solidFill>
                  <a:srgbClr val="212121"/>
                </a:solidFill>
                <a:effectLst/>
                <a:latin typeface="Bitter"/>
              </a:rPr>
              <a:t>IPv4</a:t>
            </a:r>
            <a:r>
              <a:rPr lang="zh-TW" altLang="en-US" sz="1800" b="0" i="0" dirty="0">
                <a:solidFill>
                  <a:srgbClr val="212121"/>
                </a:solidFill>
                <a:effectLst/>
                <a:latin typeface="Bitter"/>
              </a:rPr>
              <a:t>網路環境中，</a:t>
            </a:r>
            <a:r>
              <a:rPr lang="en-US" altLang="zh-TW" sz="1800" b="0" i="0" dirty="0">
                <a:solidFill>
                  <a:srgbClr val="212121"/>
                </a:solidFill>
                <a:effectLst/>
                <a:latin typeface="Bitter"/>
              </a:rPr>
              <a:t>endpoint</a:t>
            </a:r>
            <a:r>
              <a:rPr lang="zh-TW" altLang="en-US" sz="1800" b="0" i="0" dirty="0">
                <a:solidFill>
                  <a:srgbClr val="212121"/>
                </a:solidFill>
                <a:effectLst/>
                <a:latin typeface="Bitter"/>
              </a:rPr>
              <a:t>將</a:t>
            </a:r>
            <a:r>
              <a:rPr lang="en-US" altLang="zh-TW" sz="1800" b="0" i="0" dirty="0">
                <a:solidFill>
                  <a:srgbClr val="212121"/>
                </a:solidFill>
                <a:effectLst/>
                <a:latin typeface="Bitter"/>
              </a:rPr>
              <a:t>IP</a:t>
            </a:r>
            <a:r>
              <a:rPr lang="zh-TW" altLang="en-US" sz="1800" b="0" i="0" dirty="0">
                <a:solidFill>
                  <a:srgbClr val="212121"/>
                </a:solidFill>
                <a:effectLst/>
                <a:latin typeface="Bitter"/>
              </a:rPr>
              <a:t>表頭之</a:t>
            </a:r>
            <a:r>
              <a:rPr lang="en-US" altLang="zh-TW" sz="1800" b="0" i="0" dirty="0">
                <a:solidFill>
                  <a:srgbClr val="212121"/>
                </a:solidFill>
                <a:effectLst/>
                <a:latin typeface="Bitter"/>
              </a:rPr>
              <a:t>Don’t fragment </a:t>
            </a:r>
            <a:r>
              <a:rPr lang="zh-TW" altLang="en-US" sz="1800" b="0" i="0" dirty="0">
                <a:solidFill>
                  <a:srgbClr val="212121"/>
                </a:solidFill>
                <a:effectLst/>
                <a:latin typeface="Bitter"/>
              </a:rPr>
              <a:t>欄位標示，當路由器接收到</a:t>
            </a:r>
            <a:r>
              <a:rPr lang="en-US" altLang="zh-TW" sz="1800" b="0" i="0" dirty="0">
                <a:solidFill>
                  <a:srgbClr val="212121"/>
                </a:solidFill>
                <a:effectLst/>
                <a:latin typeface="Bitter"/>
              </a:rPr>
              <a:t>IP</a:t>
            </a:r>
            <a:r>
              <a:rPr lang="zh-TW" altLang="en-US" sz="1800" b="0" i="0" dirty="0">
                <a:solidFill>
                  <a:srgbClr val="212121"/>
                </a:solidFill>
                <a:effectLst/>
                <a:latin typeface="Bitter"/>
              </a:rPr>
              <a:t>表頭標示 </a:t>
            </a:r>
            <a:r>
              <a:rPr lang="en-US" altLang="zh-TW" sz="1800" b="0" i="0" dirty="0">
                <a:solidFill>
                  <a:srgbClr val="212121"/>
                </a:solidFill>
                <a:effectLst/>
                <a:latin typeface="Bitter"/>
              </a:rPr>
              <a:t>Don’t fragment</a:t>
            </a:r>
            <a:r>
              <a:rPr lang="zh-TW" altLang="en-US" sz="1800" b="0" i="0" dirty="0">
                <a:solidFill>
                  <a:srgbClr val="212121"/>
                </a:solidFill>
                <a:effectLst/>
                <a:latin typeface="Bitter"/>
              </a:rPr>
              <a:t>時，將不能夠對該封包進行分割，因此，當該封包的長度超過路由器下一步 </a:t>
            </a:r>
            <a:r>
              <a:rPr lang="en-US" altLang="zh-TW" sz="1800" b="0" i="0" dirty="0">
                <a:solidFill>
                  <a:srgbClr val="212121"/>
                </a:solidFill>
                <a:effectLst/>
                <a:latin typeface="Bitter"/>
              </a:rPr>
              <a:t>(next hop) </a:t>
            </a:r>
            <a:r>
              <a:rPr lang="zh-TW" altLang="en-US" sz="1800" b="0" i="0" dirty="0">
                <a:solidFill>
                  <a:srgbClr val="212121"/>
                </a:solidFill>
                <a:effectLst/>
                <a:latin typeface="Bitter"/>
              </a:rPr>
              <a:t>路徑之</a:t>
            </a:r>
            <a:r>
              <a:rPr lang="en-US" altLang="zh-TW" sz="1800" b="0" i="0" dirty="0">
                <a:solidFill>
                  <a:srgbClr val="212121"/>
                </a:solidFill>
                <a:effectLst/>
                <a:latin typeface="Bitter"/>
              </a:rPr>
              <a:t>MTU</a:t>
            </a:r>
            <a:r>
              <a:rPr lang="zh-TW" altLang="en-US" sz="1800" b="0" i="0" dirty="0">
                <a:solidFill>
                  <a:srgbClr val="212121"/>
                </a:solidFill>
                <a:effectLst/>
                <a:latin typeface="Bitter"/>
              </a:rPr>
              <a:t>時，路由器將會回傳</a:t>
            </a:r>
            <a:r>
              <a:rPr lang="en-US" altLang="zh-TW" sz="1800" b="0" i="0" dirty="0">
                <a:solidFill>
                  <a:srgbClr val="212121"/>
                </a:solidFill>
                <a:effectLst/>
                <a:latin typeface="Bitter"/>
              </a:rPr>
              <a:t>ICMP</a:t>
            </a:r>
            <a:r>
              <a:rPr lang="zh-TW" altLang="en-US" sz="1800" b="0" i="0" dirty="0">
                <a:solidFill>
                  <a:srgbClr val="212121"/>
                </a:solidFill>
                <a:effectLst/>
                <a:latin typeface="Bitter"/>
              </a:rPr>
              <a:t>訊息告知該封包的傳送端，多數的路由器會在</a:t>
            </a:r>
            <a:r>
              <a:rPr lang="en-US" altLang="zh-TW" sz="1800" b="0" i="0" dirty="0">
                <a:solidFill>
                  <a:srgbClr val="212121"/>
                </a:solidFill>
                <a:effectLst/>
                <a:latin typeface="Bitter"/>
              </a:rPr>
              <a:t>ICMP</a:t>
            </a:r>
            <a:r>
              <a:rPr lang="zh-TW" altLang="en-US" sz="1800" b="0" i="0" dirty="0">
                <a:solidFill>
                  <a:srgbClr val="212121"/>
                </a:solidFill>
                <a:effectLst/>
                <a:latin typeface="Bitter"/>
              </a:rPr>
              <a:t>訊息中存放可傳送的</a:t>
            </a:r>
            <a:r>
              <a:rPr lang="en-US" altLang="zh-TW" sz="1800" b="0" i="0" dirty="0">
                <a:solidFill>
                  <a:srgbClr val="212121"/>
                </a:solidFill>
                <a:effectLst/>
                <a:latin typeface="Bitter"/>
              </a:rPr>
              <a:t>IP</a:t>
            </a:r>
            <a:r>
              <a:rPr lang="zh-TW" altLang="en-US" sz="1800" b="0" i="0" dirty="0">
                <a:solidFill>
                  <a:srgbClr val="212121"/>
                </a:solidFill>
                <a:effectLst/>
                <a:latin typeface="Bitter"/>
              </a:rPr>
              <a:t>資料長度告知傳送端，當傳送端接收到路由器的</a:t>
            </a:r>
            <a:r>
              <a:rPr lang="en-US" altLang="zh-TW" sz="1800" b="0" i="0" dirty="0">
                <a:solidFill>
                  <a:srgbClr val="212121"/>
                </a:solidFill>
                <a:effectLst/>
                <a:latin typeface="Bitter"/>
              </a:rPr>
              <a:t>ICMP</a:t>
            </a:r>
            <a:r>
              <a:rPr lang="zh-TW" altLang="en-US" sz="1800" b="0" i="0" dirty="0">
                <a:solidFill>
                  <a:srgbClr val="212121"/>
                </a:solidFill>
                <a:effectLst/>
                <a:latin typeface="Bitter"/>
              </a:rPr>
              <a:t>訊息時，就會再次發送一個適當長度的封包，</a:t>
            </a:r>
            <a:r>
              <a:rPr lang="en-US" altLang="zh-TW" sz="1800" b="0" i="0" dirty="0">
                <a:solidFill>
                  <a:srgbClr val="212121"/>
                </a:solidFill>
                <a:effectLst/>
                <a:latin typeface="Bitter"/>
              </a:rPr>
              <a:t>endpoint</a:t>
            </a:r>
            <a:r>
              <a:rPr lang="zh-TW" altLang="en-US" sz="1800" b="0" i="0" dirty="0">
                <a:solidFill>
                  <a:srgbClr val="212121"/>
                </a:solidFill>
                <a:effectLst/>
                <a:latin typeface="Bitter"/>
              </a:rPr>
              <a:t>透過週期性的不斷探測，直到封包到達接收端為止，透過這樣的方式達成</a:t>
            </a:r>
            <a:r>
              <a:rPr lang="en-US" altLang="zh-TW" sz="1800" b="0" i="0" dirty="0">
                <a:solidFill>
                  <a:srgbClr val="212121"/>
                </a:solidFill>
                <a:effectLst/>
                <a:latin typeface="Bitter"/>
              </a:rPr>
              <a:t>path MTU</a:t>
            </a:r>
            <a:r>
              <a:rPr lang="zh-TW" altLang="en-US" sz="1800" b="0" i="0" dirty="0">
                <a:solidFill>
                  <a:srgbClr val="212121"/>
                </a:solidFill>
                <a:effectLst/>
                <a:latin typeface="Bitter"/>
              </a:rPr>
              <a:t>的探索。而在</a:t>
            </a:r>
            <a:r>
              <a:rPr lang="en-US" altLang="zh-TW" sz="1800" b="0" i="0" dirty="0">
                <a:solidFill>
                  <a:srgbClr val="212121"/>
                </a:solidFill>
                <a:effectLst/>
                <a:latin typeface="Bitter"/>
              </a:rPr>
              <a:t>IPv6</a:t>
            </a:r>
            <a:r>
              <a:rPr lang="zh-TW" altLang="en-US" sz="1800" b="0" i="0" dirty="0">
                <a:solidFill>
                  <a:srgbClr val="212121"/>
                </a:solidFill>
                <a:effectLst/>
                <a:latin typeface="Bitter"/>
              </a:rPr>
              <a:t>網路環境中，由於</a:t>
            </a:r>
            <a:r>
              <a:rPr lang="en-US" altLang="zh-TW" sz="1800" b="0" i="0" dirty="0">
                <a:solidFill>
                  <a:srgbClr val="212121"/>
                </a:solidFill>
                <a:effectLst/>
                <a:latin typeface="Bitter"/>
              </a:rPr>
              <a:t>IPv6</a:t>
            </a:r>
            <a:r>
              <a:rPr lang="zh-TW" altLang="en-US" sz="1800" b="0" i="0" dirty="0">
                <a:solidFill>
                  <a:srgbClr val="212121"/>
                </a:solidFill>
                <a:effectLst/>
                <a:latin typeface="Bitter"/>
              </a:rPr>
              <a:t>表頭並沒有</a:t>
            </a:r>
            <a:r>
              <a:rPr lang="en-US" altLang="zh-TW" sz="1800" b="0" i="0" dirty="0">
                <a:solidFill>
                  <a:srgbClr val="212121"/>
                </a:solidFill>
                <a:effectLst/>
                <a:latin typeface="Bitter"/>
              </a:rPr>
              <a:t>don’t fragment</a:t>
            </a:r>
            <a:r>
              <a:rPr lang="zh-TW" altLang="en-US" sz="1800" b="0" i="0" dirty="0">
                <a:solidFill>
                  <a:srgbClr val="212121"/>
                </a:solidFill>
                <a:effectLst/>
                <a:latin typeface="Bitter"/>
              </a:rPr>
              <a:t>欄位，路由器並不負責</a:t>
            </a:r>
            <a:r>
              <a:rPr lang="en-US" altLang="zh-TW" sz="1800" b="0" i="0" dirty="0">
                <a:solidFill>
                  <a:srgbClr val="212121"/>
                </a:solidFill>
                <a:effectLst/>
                <a:latin typeface="Bitter"/>
              </a:rPr>
              <a:t>IP</a:t>
            </a:r>
            <a:r>
              <a:rPr lang="zh-TW" altLang="en-US" sz="1800" b="0" i="0" dirty="0">
                <a:solidFill>
                  <a:srgbClr val="212121"/>
                </a:solidFill>
                <a:effectLst/>
                <a:latin typeface="Bitter"/>
              </a:rPr>
              <a:t>層的分割工作，而是由</a:t>
            </a:r>
            <a:r>
              <a:rPr lang="en-US" altLang="zh-TW" sz="1800" b="0" i="0" dirty="0">
                <a:solidFill>
                  <a:srgbClr val="212121"/>
                </a:solidFill>
                <a:effectLst/>
                <a:latin typeface="Bitter"/>
              </a:rPr>
              <a:t>endpoint</a:t>
            </a:r>
            <a:r>
              <a:rPr lang="zh-TW" altLang="en-US" sz="1800" b="0" i="0" dirty="0">
                <a:solidFill>
                  <a:srgbClr val="212121"/>
                </a:solidFill>
                <a:effectLst/>
                <a:latin typeface="Bitter"/>
              </a:rPr>
              <a:t>處理。</a:t>
            </a:r>
          </a:p>
          <a:p>
            <a:pPr algn="l"/>
            <a:r>
              <a:rPr lang="en-US" altLang="zh-TW" sz="1800" b="0" i="0" dirty="0">
                <a:solidFill>
                  <a:srgbClr val="212121"/>
                </a:solidFill>
                <a:effectLst/>
                <a:latin typeface="Bitter"/>
              </a:rPr>
              <a:t>SCTP</a:t>
            </a:r>
            <a:r>
              <a:rPr lang="zh-TW" altLang="en-US" sz="1800" b="0" i="0" dirty="0">
                <a:solidFill>
                  <a:srgbClr val="212121"/>
                </a:solidFill>
                <a:effectLst/>
                <a:latin typeface="Bitter"/>
              </a:rPr>
              <a:t>通訊協定在使用</a:t>
            </a:r>
            <a:r>
              <a:rPr lang="en-US" altLang="zh-TW" sz="1800" b="0" i="0" dirty="0">
                <a:solidFill>
                  <a:srgbClr val="212121"/>
                </a:solidFill>
                <a:effectLst/>
                <a:latin typeface="Bitter"/>
              </a:rPr>
              <a:t>PMTU</a:t>
            </a:r>
            <a:r>
              <a:rPr lang="zh-TW" altLang="en-US" sz="1800" b="0" i="0" dirty="0">
                <a:solidFill>
                  <a:srgbClr val="212121"/>
                </a:solidFill>
                <a:effectLst/>
                <a:latin typeface="Bitter"/>
              </a:rPr>
              <a:t>探索與</a:t>
            </a:r>
            <a:r>
              <a:rPr lang="en-US" altLang="zh-TW" sz="1800" b="0" i="0" dirty="0">
                <a:solidFill>
                  <a:srgbClr val="212121"/>
                </a:solidFill>
                <a:effectLst/>
                <a:latin typeface="Bitter"/>
              </a:rPr>
              <a:t>TCP</a:t>
            </a:r>
            <a:r>
              <a:rPr lang="zh-TW" altLang="en-US" sz="1800" b="0" i="0" dirty="0">
                <a:solidFill>
                  <a:srgbClr val="212121"/>
                </a:solidFill>
                <a:effectLst/>
                <a:latin typeface="Bitter"/>
              </a:rPr>
              <a:t>通訊協定之不同點在於，</a:t>
            </a:r>
            <a:r>
              <a:rPr lang="en-US" altLang="zh-TW" sz="1800" b="0" i="0" dirty="0">
                <a:solidFill>
                  <a:srgbClr val="212121"/>
                </a:solidFill>
                <a:effectLst/>
                <a:latin typeface="Bitter"/>
              </a:rPr>
              <a:t>SCTP</a:t>
            </a:r>
            <a:r>
              <a:rPr lang="zh-TW" altLang="en-US" sz="1800" b="0" i="0" dirty="0">
                <a:solidFill>
                  <a:srgbClr val="212121"/>
                </a:solidFill>
                <a:effectLst/>
                <a:latin typeface="Bitter"/>
              </a:rPr>
              <a:t>具備路徑多宿的特性，因此</a:t>
            </a:r>
            <a:r>
              <a:rPr lang="en-US" altLang="zh-TW" sz="1800" b="0" i="0" dirty="0">
                <a:solidFill>
                  <a:srgbClr val="212121"/>
                </a:solidFill>
                <a:effectLst/>
                <a:latin typeface="Bitter"/>
              </a:rPr>
              <a:t>SCTP</a:t>
            </a:r>
            <a:r>
              <a:rPr lang="zh-TW" altLang="en-US" sz="1800" b="0" i="0" dirty="0">
                <a:solidFill>
                  <a:srgbClr val="212121"/>
                </a:solidFill>
                <a:effectLst/>
                <a:latin typeface="Bitter"/>
              </a:rPr>
              <a:t>透過</a:t>
            </a:r>
            <a:r>
              <a:rPr lang="en-US" altLang="zh-TW" sz="1800" b="0" i="0" dirty="0">
                <a:solidFill>
                  <a:srgbClr val="212121"/>
                </a:solidFill>
                <a:effectLst/>
                <a:latin typeface="Bitter"/>
              </a:rPr>
              <a:t>PMTU</a:t>
            </a:r>
            <a:r>
              <a:rPr lang="zh-TW" altLang="en-US" sz="1800" b="0" i="0" dirty="0">
                <a:solidFill>
                  <a:srgbClr val="212121"/>
                </a:solidFill>
                <a:effectLst/>
                <a:latin typeface="Bitter"/>
              </a:rPr>
              <a:t>之探索，在每個路徑都會得到一個</a:t>
            </a:r>
            <a:r>
              <a:rPr lang="en-US" altLang="zh-TW" sz="1800" b="0" i="0" dirty="0">
                <a:solidFill>
                  <a:srgbClr val="212121"/>
                </a:solidFill>
                <a:effectLst/>
                <a:latin typeface="Bitter"/>
              </a:rPr>
              <a:t>PMTU</a:t>
            </a:r>
            <a:r>
              <a:rPr lang="zh-TW" altLang="en-US" sz="1800" b="0" i="0" dirty="0">
                <a:solidFill>
                  <a:srgbClr val="212121"/>
                </a:solidFill>
                <a:effectLst/>
                <a:latin typeface="Bitter"/>
              </a:rPr>
              <a:t>，</a:t>
            </a:r>
            <a:r>
              <a:rPr lang="en-US" altLang="zh-TW" sz="1800" b="0" i="0" dirty="0">
                <a:solidFill>
                  <a:srgbClr val="212121"/>
                </a:solidFill>
                <a:effectLst/>
                <a:latin typeface="Bitter"/>
              </a:rPr>
              <a:t>SCTP </a:t>
            </a:r>
            <a:r>
              <a:rPr lang="zh-TW" altLang="en-US" sz="1800" b="0" i="0" dirty="0">
                <a:solidFill>
                  <a:srgbClr val="212121"/>
                </a:solidFill>
                <a:effectLst/>
                <a:latin typeface="Bitter"/>
              </a:rPr>
              <a:t>的方式是採用所有路徑之</a:t>
            </a:r>
            <a:r>
              <a:rPr lang="en-US" altLang="zh-TW" sz="1800" b="0" i="0" dirty="0">
                <a:solidFill>
                  <a:srgbClr val="212121"/>
                </a:solidFill>
                <a:effectLst/>
                <a:latin typeface="Bitter"/>
              </a:rPr>
              <a:t>PMTU</a:t>
            </a:r>
            <a:r>
              <a:rPr lang="zh-TW" altLang="en-US" sz="1800" b="0" i="0" dirty="0">
                <a:solidFill>
                  <a:srgbClr val="212121"/>
                </a:solidFill>
                <a:effectLst/>
                <a:latin typeface="Bitter"/>
              </a:rPr>
              <a:t>中最小的</a:t>
            </a:r>
            <a:r>
              <a:rPr lang="en-US" altLang="zh-TW" sz="1800" b="0" i="0" dirty="0">
                <a:solidFill>
                  <a:srgbClr val="212121"/>
                </a:solidFill>
                <a:effectLst/>
                <a:latin typeface="Bitter"/>
              </a:rPr>
              <a:t>PMTU</a:t>
            </a:r>
            <a:r>
              <a:rPr lang="zh-TW" altLang="en-US" sz="1800" b="0" i="0" dirty="0">
                <a:solidFill>
                  <a:srgbClr val="212121"/>
                </a:solidFill>
                <a:effectLst/>
                <a:latin typeface="Bitter"/>
              </a:rPr>
              <a:t>，稱之為</a:t>
            </a:r>
            <a:r>
              <a:rPr lang="en-US" altLang="zh-TW" sz="1800" b="0" i="0" dirty="0" err="1">
                <a:solidFill>
                  <a:srgbClr val="212121"/>
                </a:solidFill>
                <a:effectLst/>
                <a:latin typeface="Bitter"/>
              </a:rPr>
              <a:t>sPMTU</a:t>
            </a:r>
            <a:r>
              <a:rPr lang="zh-TW" altLang="en-US" sz="1800" b="0" i="0" dirty="0">
                <a:solidFill>
                  <a:srgbClr val="212121"/>
                </a:solidFill>
                <a:effectLst/>
                <a:latin typeface="Bitter"/>
              </a:rPr>
              <a:t>。以圖</a:t>
            </a:r>
            <a:r>
              <a:rPr lang="en-US" altLang="zh-TW" sz="1800" b="0" i="0" dirty="0">
                <a:solidFill>
                  <a:srgbClr val="212121"/>
                </a:solidFill>
                <a:effectLst/>
                <a:latin typeface="Bitter"/>
              </a:rPr>
              <a:t>7</a:t>
            </a:r>
            <a:r>
              <a:rPr lang="zh-TW" altLang="en-US" sz="1800" b="0" i="0" dirty="0">
                <a:solidFill>
                  <a:srgbClr val="212121"/>
                </a:solidFill>
                <a:effectLst/>
                <a:latin typeface="Bitter"/>
              </a:rPr>
              <a:t>所示，</a:t>
            </a:r>
            <a:r>
              <a:rPr lang="en-US" altLang="zh-TW" sz="1800" b="0" i="0" dirty="0">
                <a:solidFill>
                  <a:srgbClr val="212121"/>
                </a:solidFill>
                <a:effectLst/>
                <a:latin typeface="Bitter"/>
              </a:rPr>
              <a:t>Endpoint Joe</a:t>
            </a:r>
            <a:r>
              <a:rPr lang="zh-TW" altLang="en-US" sz="1800" b="0" i="0" dirty="0">
                <a:solidFill>
                  <a:srgbClr val="212121"/>
                </a:solidFill>
                <a:effectLst/>
                <a:latin typeface="Bitter"/>
              </a:rPr>
              <a:t>進行</a:t>
            </a:r>
            <a:r>
              <a:rPr lang="en-US" altLang="zh-TW" sz="1800" b="0" i="0" dirty="0">
                <a:solidFill>
                  <a:srgbClr val="212121"/>
                </a:solidFill>
                <a:effectLst/>
                <a:latin typeface="Bitter"/>
              </a:rPr>
              <a:t>PMTU</a:t>
            </a:r>
            <a:r>
              <a:rPr lang="zh-TW" altLang="en-US" sz="1800" b="0" i="0" dirty="0">
                <a:solidFill>
                  <a:srgbClr val="212121"/>
                </a:solidFill>
                <a:effectLst/>
                <a:latin typeface="Bitter"/>
              </a:rPr>
              <a:t>探索後將會發現路徑 </a:t>
            </a:r>
            <a:r>
              <a:rPr lang="en-US" altLang="zh-TW" sz="1800" b="0" i="0" dirty="0">
                <a:solidFill>
                  <a:srgbClr val="212121"/>
                </a:solidFill>
                <a:effectLst/>
                <a:latin typeface="Bitter"/>
              </a:rPr>
              <a:t>Joe-A-C-Mary </a:t>
            </a:r>
            <a:r>
              <a:rPr lang="zh-TW" altLang="en-US" sz="1800" b="0" i="0" dirty="0">
                <a:solidFill>
                  <a:srgbClr val="212121"/>
                </a:solidFill>
                <a:effectLst/>
                <a:latin typeface="Bitter"/>
              </a:rPr>
              <a:t>之 </a:t>
            </a:r>
            <a:r>
              <a:rPr lang="en-US" altLang="zh-TW" sz="1800" b="0" i="0" dirty="0">
                <a:solidFill>
                  <a:srgbClr val="212121"/>
                </a:solidFill>
                <a:effectLst/>
                <a:latin typeface="Bitter"/>
              </a:rPr>
              <a:t>PMTU </a:t>
            </a:r>
            <a:r>
              <a:rPr lang="zh-TW" altLang="en-US" sz="1800" b="0" i="0" dirty="0">
                <a:solidFill>
                  <a:srgbClr val="212121"/>
                </a:solidFill>
                <a:effectLst/>
                <a:latin typeface="Bitter"/>
              </a:rPr>
              <a:t>值為 </a:t>
            </a:r>
            <a:r>
              <a:rPr lang="en-US" altLang="zh-TW" sz="1800" b="0" i="0" dirty="0">
                <a:solidFill>
                  <a:srgbClr val="212121"/>
                </a:solidFill>
                <a:effectLst/>
                <a:latin typeface="Bitter"/>
              </a:rPr>
              <a:t>512 bytes</a:t>
            </a:r>
            <a:r>
              <a:rPr lang="zh-TW" altLang="en-US" sz="1800" b="0" i="0" dirty="0">
                <a:solidFill>
                  <a:srgbClr val="212121"/>
                </a:solidFill>
                <a:effectLst/>
                <a:latin typeface="Bitter"/>
              </a:rPr>
              <a:t>，而</a:t>
            </a:r>
            <a:r>
              <a:rPr lang="en-US" altLang="zh-TW" sz="1800" b="0" i="0" dirty="0">
                <a:solidFill>
                  <a:srgbClr val="212121"/>
                </a:solidFill>
                <a:effectLst/>
                <a:latin typeface="Bitter"/>
              </a:rPr>
              <a:t>Joe-B-D-Mary</a:t>
            </a:r>
            <a:r>
              <a:rPr lang="zh-TW" altLang="en-US" sz="1800" b="0" i="0" dirty="0">
                <a:solidFill>
                  <a:srgbClr val="212121"/>
                </a:solidFill>
                <a:effectLst/>
                <a:latin typeface="Bitter"/>
              </a:rPr>
              <a:t>之</a:t>
            </a:r>
            <a:r>
              <a:rPr lang="en-US" altLang="zh-TW" sz="1800" b="0" i="0" dirty="0">
                <a:solidFill>
                  <a:srgbClr val="212121"/>
                </a:solidFill>
                <a:effectLst/>
                <a:latin typeface="Bitter"/>
              </a:rPr>
              <a:t>PMTU</a:t>
            </a:r>
            <a:r>
              <a:rPr lang="zh-TW" altLang="en-US" sz="1800" b="0" i="0" dirty="0">
                <a:solidFill>
                  <a:srgbClr val="212121"/>
                </a:solidFill>
                <a:effectLst/>
                <a:latin typeface="Bitter"/>
              </a:rPr>
              <a:t>值為</a:t>
            </a:r>
            <a:r>
              <a:rPr lang="en-US" altLang="zh-TW" sz="1800" b="0" i="0" dirty="0">
                <a:solidFill>
                  <a:srgbClr val="212121"/>
                </a:solidFill>
                <a:effectLst/>
                <a:latin typeface="Bitter"/>
              </a:rPr>
              <a:t>1024 bytes</a:t>
            </a:r>
            <a:r>
              <a:rPr lang="zh-TW" altLang="en-US" sz="1800" b="0" i="0" dirty="0">
                <a:solidFill>
                  <a:srgbClr val="212121"/>
                </a:solidFill>
                <a:effectLst/>
                <a:latin typeface="Bitter"/>
              </a:rPr>
              <a:t>，因此，</a:t>
            </a:r>
            <a:r>
              <a:rPr lang="en-US" altLang="zh-TW" sz="1800" b="0" i="0" dirty="0">
                <a:solidFill>
                  <a:srgbClr val="212121"/>
                </a:solidFill>
                <a:effectLst/>
                <a:latin typeface="Bitter"/>
              </a:rPr>
              <a:t>SCTP </a:t>
            </a:r>
            <a:r>
              <a:rPr lang="zh-TW" altLang="en-US" sz="1800" b="0" i="0" dirty="0">
                <a:solidFill>
                  <a:srgbClr val="212121"/>
                </a:solidFill>
                <a:effectLst/>
                <a:latin typeface="Bitter"/>
              </a:rPr>
              <a:t>通訊協定會選擇最小的</a:t>
            </a:r>
            <a:r>
              <a:rPr lang="en-US" altLang="zh-TW" sz="1800" b="0" i="0" dirty="0">
                <a:solidFill>
                  <a:srgbClr val="212121"/>
                </a:solidFill>
                <a:effectLst/>
                <a:latin typeface="Bitter"/>
              </a:rPr>
              <a:t>512 bytes</a:t>
            </a:r>
            <a:r>
              <a:rPr lang="zh-TW" altLang="en-US" sz="1800" b="0" i="0" dirty="0">
                <a:solidFill>
                  <a:srgbClr val="212121"/>
                </a:solidFill>
                <a:effectLst/>
                <a:latin typeface="Bitter"/>
              </a:rPr>
              <a:t>作為 </a:t>
            </a:r>
            <a:r>
              <a:rPr lang="en-US" altLang="zh-TW" sz="1800" b="0" i="0" dirty="0" err="1">
                <a:solidFill>
                  <a:srgbClr val="212121"/>
                </a:solidFill>
                <a:effectLst/>
                <a:latin typeface="Bitter"/>
              </a:rPr>
              <a:t>sPMTU</a:t>
            </a:r>
            <a:r>
              <a:rPr lang="en-US" altLang="zh-TW" sz="1800" b="0" i="0" dirty="0">
                <a:solidFill>
                  <a:srgbClr val="212121"/>
                </a:solidFill>
                <a:effectLst/>
                <a:latin typeface="Bitter"/>
              </a:rPr>
              <a:t> </a:t>
            </a:r>
            <a:r>
              <a:rPr lang="zh-TW" altLang="en-US" sz="1800" b="0" i="0" dirty="0">
                <a:solidFill>
                  <a:srgbClr val="212121"/>
                </a:solidFill>
                <a:effectLst/>
                <a:latin typeface="Bitter"/>
              </a:rPr>
              <a:t>之值。當應用層要傳送</a:t>
            </a:r>
            <a:r>
              <a:rPr lang="en-US" altLang="zh-TW" sz="1800" b="0" i="0" dirty="0">
                <a:solidFill>
                  <a:srgbClr val="212121"/>
                </a:solidFill>
                <a:effectLst/>
                <a:latin typeface="Bitter"/>
              </a:rPr>
              <a:t>4096 bytes</a:t>
            </a:r>
            <a:r>
              <a:rPr lang="zh-TW" altLang="en-US" sz="1800" b="0" i="0" dirty="0">
                <a:solidFill>
                  <a:srgbClr val="212121"/>
                </a:solidFill>
                <a:effectLst/>
                <a:latin typeface="Bitter"/>
              </a:rPr>
              <a:t>的資料時，則會先由</a:t>
            </a:r>
            <a:r>
              <a:rPr lang="en-US" altLang="zh-TW" sz="1800" b="0" i="0" dirty="0">
                <a:solidFill>
                  <a:srgbClr val="212121"/>
                </a:solidFill>
                <a:effectLst/>
                <a:latin typeface="Bitter"/>
              </a:rPr>
              <a:t>SCTP</a:t>
            </a:r>
            <a:r>
              <a:rPr lang="zh-TW" altLang="en-US" sz="1800" b="0" i="0" dirty="0">
                <a:solidFill>
                  <a:srgbClr val="212121"/>
                </a:solidFill>
                <a:effectLst/>
                <a:latin typeface="Bitter"/>
              </a:rPr>
              <a:t>進行分割的動作，將資料分割為</a:t>
            </a:r>
            <a:r>
              <a:rPr lang="en-US" altLang="zh-TW" sz="1800" b="0" i="0" dirty="0">
                <a:solidFill>
                  <a:srgbClr val="212121"/>
                </a:solidFill>
                <a:effectLst/>
                <a:latin typeface="Bitter"/>
              </a:rPr>
              <a:t>512 bytes</a:t>
            </a:r>
            <a:r>
              <a:rPr lang="zh-TW" altLang="en-US" sz="1800" b="0" i="0" dirty="0">
                <a:solidFill>
                  <a:srgbClr val="212121"/>
                </a:solidFill>
                <a:effectLst/>
                <a:latin typeface="Bitter"/>
              </a:rPr>
              <a:t>，若是</a:t>
            </a:r>
            <a:r>
              <a:rPr lang="en-US" altLang="zh-TW" sz="1800" b="0" i="0" dirty="0">
                <a:solidFill>
                  <a:srgbClr val="212121"/>
                </a:solidFill>
                <a:effectLst/>
                <a:latin typeface="Bitter"/>
              </a:rPr>
              <a:t>SCTP</a:t>
            </a:r>
            <a:r>
              <a:rPr lang="zh-TW" altLang="en-US" sz="1800" b="0" i="0" dirty="0">
                <a:solidFill>
                  <a:srgbClr val="212121"/>
                </a:solidFill>
                <a:effectLst/>
                <a:latin typeface="Bitter"/>
              </a:rPr>
              <a:t>傳輸之主要路徑已經分換為</a:t>
            </a:r>
            <a:r>
              <a:rPr lang="en-US" altLang="zh-TW" sz="1800" b="0" i="0" dirty="0">
                <a:solidFill>
                  <a:srgbClr val="212121"/>
                </a:solidFill>
                <a:effectLst/>
                <a:latin typeface="Bitter"/>
              </a:rPr>
              <a:t>Joe-B-D-Mary</a:t>
            </a:r>
            <a:r>
              <a:rPr lang="zh-TW" altLang="en-US" sz="1800" b="0" i="0" dirty="0">
                <a:solidFill>
                  <a:srgbClr val="212121"/>
                </a:solidFill>
                <a:effectLst/>
                <a:latin typeface="Bitter"/>
              </a:rPr>
              <a:t>時，由於該路徑之</a:t>
            </a:r>
            <a:r>
              <a:rPr lang="en-US" altLang="zh-TW" sz="1800" b="0" i="0" dirty="0">
                <a:solidFill>
                  <a:srgbClr val="212121"/>
                </a:solidFill>
                <a:effectLst/>
                <a:latin typeface="Bitter"/>
              </a:rPr>
              <a:t>PMTU</a:t>
            </a:r>
            <a:r>
              <a:rPr lang="zh-TW" altLang="en-US" sz="1800" b="0" i="0" dirty="0">
                <a:solidFill>
                  <a:srgbClr val="212121"/>
                </a:solidFill>
                <a:effectLst/>
                <a:latin typeface="Bitter"/>
              </a:rPr>
              <a:t>為</a:t>
            </a:r>
            <a:r>
              <a:rPr lang="en-US" altLang="zh-TW" sz="1800" b="0" i="0" dirty="0">
                <a:solidFill>
                  <a:srgbClr val="212121"/>
                </a:solidFill>
                <a:effectLst/>
                <a:latin typeface="Bitter"/>
              </a:rPr>
              <a:t>1500 bytes</a:t>
            </a:r>
            <a:r>
              <a:rPr lang="zh-TW" altLang="en-US" sz="1800" b="0" i="0" dirty="0">
                <a:solidFill>
                  <a:srgbClr val="212121"/>
                </a:solidFill>
                <a:effectLst/>
                <a:latin typeface="Bitter"/>
              </a:rPr>
              <a:t>，因此</a:t>
            </a:r>
            <a:r>
              <a:rPr lang="en-US" altLang="zh-TW" sz="1800" b="0" i="0" dirty="0">
                <a:solidFill>
                  <a:srgbClr val="212121"/>
                </a:solidFill>
                <a:effectLst/>
                <a:latin typeface="Bitter"/>
              </a:rPr>
              <a:t>SCTP</a:t>
            </a:r>
            <a:r>
              <a:rPr lang="zh-TW" altLang="en-US" sz="1800" b="0" i="0" dirty="0">
                <a:solidFill>
                  <a:srgbClr val="212121"/>
                </a:solidFill>
                <a:effectLst/>
                <a:latin typeface="Bitter"/>
              </a:rPr>
              <a:t>會將已經分割過的</a:t>
            </a:r>
            <a:r>
              <a:rPr lang="en-US" altLang="zh-TW" sz="1800" b="0" i="0" dirty="0">
                <a:solidFill>
                  <a:srgbClr val="212121"/>
                </a:solidFill>
                <a:effectLst/>
                <a:latin typeface="Bitter"/>
              </a:rPr>
              <a:t>data chunk</a:t>
            </a:r>
            <a:r>
              <a:rPr lang="zh-TW" altLang="en-US" sz="1800" b="0" i="0" dirty="0">
                <a:solidFill>
                  <a:srgbClr val="212121"/>
                </a:solidFill>
                <a:effectLst/>
                <a:latin typeface="Bitter"/>
              </a:rPr>
              <a:t>再集合為適當大小之長度，以達到最佳效能。</a:t>
            </a:r>
          </a:p>
          <a:p>
            <a:endParaRPr lang="zh-TW" altLang="en-US" dirty="0"/>
          </a:p>
        </p:txBody>
      </p:sp>
      <p:sp>
        <p:nvSpPr>
          <p:cNvPr id="4" name="投影片編號版面配置區 3"/>
          <p:cNvSpPr>
            <a:spLocks noGrp="1"/>
          </p:cNvSpPr>
          <p:nvPr>
            <p:ph type="sldNum" sz="quarter" idx="5"/>
          </p:nvPr>
        </p:nvSpPr>
        <p:spPr/>
        <p:txBody>
          <a:bodyPr/>
          <a:lstStyle/>
          <a:p>
            <a:fld id="{59A37E0C-BA07-40B6-AB95-FE72213D5FA6}" type="slidenum">
              <a:rPr lang="zh-TW" altLang="en-US" smtClean="0"/>
              <a:t>9</a:t>
            </a:fld>
            <a:endParaRPr lang="zh-TW" altLang="en-US"/>
          </a:p>
        </p:txBody>
      </p:sp>
    </p:spTree>
    <p:extLst>
      <p:ext uri="{BB962C8B-B14F-4D97-AF65-F5344CB8AC3E}">
        <p14:creationId xmlns:p14="http://schemas.microsoft.com/office/powerpoint/2010/main" val="179548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Optional </a:t>
            </a:r>
            <a:r>
              <a:rPr lang="zh-TW" altLang="en-US" dirty="0"/>
              <a:t>可選的 </a:t>
            </a:r>
            <a:r>
              <a:rPr lang="en-US" altLang="zh-TW" dirty="0"/>
              <a:t>Mandatory </a:t>
            </a:r>
            <a:r>
              <a:rPr lang="zh-TW" altLang="en-US" dirty="0"/>
              <a:t>強制的</a:t>
            </a:r>
            <a:r>
              <a:rPr lang="zh-TW" altLang="en-US" b="0" i="0" dirty="0">
                <a:solidFill>
                  <a:schemeClr val="tx1"/>
                </a:solidFill>
                <a:effectLst/>
                <a:latin typeface="+mn-lt"/>
              </a:rPr>
              <a:t>，   </a:t>
            </a:r>
            <a:r>
              <a:rPr lang="zh-TW" altLang="en-US" b="0" i="0" dirty="0">
                <a:solidFill>
                  <a:srgbClr val="000000"/>
                </a:solidFill>
                <a:effectLst/>
                <a:latin typeface="Open Sans" panose="020B0606030504020204" pitchFamily="34" charset="0"/>
              </a:rPr>
              <a:t>心跳包主要也就是用於長連接的保活和斷線處理。</a:t>
            </a:r>
            <a:br>
              <a:rPr lang="zh-TW" altLang="en-US" dirty="0"/>
            </a:br>
            <a:endParaRPr lang="zh-TW" altLang="en-US" dirty="0"/>
          </a:p>
        </p:txBody>
      </p:sp>
      <p:sp>
        <p:nvSpPr>
          <p:cNvPr id="4" name="投影片編號版面配置區 3"/>
          <p:cNvSpPr>
            <a:spLocks noGrp="1"/>
          </p:cNvSpPr>
          <p:nvPr>
            <p:ph type="sldNum" sz="quarter" idx="5"/>
          </p:nvPr>
        </p:nvSpPr>
        <p:spPr/>
        <p:txBody>
          <a:bodyPr/>
          <a:lstStyle/>
          <a:p>
            <a:fld id="{59A37E0C-BA07-40B6-AB95-FE72213D5FA6}" type="slidenum">
              <a:rPr lang="zh-TW" altLang="en-US" smtClean="0"/>
              <a:t>10</a:t>
            </a:fld>
            <a:endParaRPr lang="zh-TW" altLang="en-US"/>
          </a:p>
        </p:txBody>
      </p:sp>
    </p:spTree>
    <p:extLst>
      <p:ext uri="{BB962C8B-B14F-4D97-AF65-F5344CB8AC3E}">
        <p14:creationId xmlns:p14="http://schemas.microsoft.com/office/powerpoint/2010/main" val="3037048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1122363"/>
            <a:ext cx="6858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143000" y="3602038"/>
            <a:ext cx="6858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4109974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911969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43"/>
            <a:ext cx="78867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623888" y="4589468"/>
            <a:ext cx="78867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318280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71489" y="1825625"/>
            <a:ext cx="2900363"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3486152" y="1825625"/>
            <a:ext cx="2900363"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11897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29841" y="365129"/>
            <a:ext cx="78867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629842" y="1681163"/>
            <a:ext cx="3868340"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29152" y="1681163"/>
            <a:ext cx="3887391"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29152"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1645602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72632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122729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1640523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3887391" y="987430"/>
            <a:ext cx="462915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1444480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55420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4907758" y="365125"/>
            <a:ext cx="1478756"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71490" y="365125"/>
            <a:ext cx="4321969"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940528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07884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10356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807050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87988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9128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49626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441051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6549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49905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314097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EA10F3A-F51E-416A-9165-F2A07E27CFA4}" type="datetimeFigureOut">
              <a:rPr lang="zh-TW" altLang="en-US" smtClean="0">
                <a:solidFill>
                  <a:prstClr val="black">
                    <a:tint val="75000"/>
                  </a:prstClr>
                </a:solidFill>
              </a:rPr>
              <a:pPr/>
              <a:t>2022/11/23</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AD9B27-EFBA-4E6E-BE34-EA42ADD5F7E2}"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848289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8A71D-B4C3-4A17-9C53-60A026B02BF1}" type="datetimeFigureOut">
              <a:rPr lang="zh-TW" altLang="en-US" smtClean="0"/>
              <a:t>2022/11/23</a:t>
            </a:fld>
            <a:endParaRPr lang="zh-TW" altLang="en-US"/>
          </a:p>
        </p:txBody>
      </p:sp>
      <p:sp>
        <p:nvSpPr>
          <p:cNvPr id="5" name="頁尾版面配置區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756175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8A71D-B4C3-4A17-9C53-60A026B02BF1}" type="datetimeFigureOut">
              <a:rPr lang="zh-TW" altLang="en-US" smtClean="0"/>
              <a:t>2022/11/23</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55E8D2-19A0-40AB-A1A6-91903A7E3CF1}" type="slidenum">
              <a:rPr lang="zh-TW" altLang="en-US" smtClean="0"/>
              <a:t>‹#›</a:t>
            </a:fld>
            <a:endParaRPr lang="zh-TW" altLang="en-US"/>
          </a:p>
        </p:txBody>
      </p:sp>
    </p:spTree>
    <p:extLst>
      <p:ext uri="{BB962C8B-B14F-4D97-AF65-F5344CB8AC3E}">
        <p14:creationId xmlns:p14="http://schemas.microsoft.com/office/powerpoint/2010/main" val="2029325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0" y="993458"/>
            <a:ext cx="9144000" cy="2387600"/>
          </a:xfrm>
        </p:spPr>
        <p:txBody>
          <a:bodyPr>
            <a:normAutofit/>
          </a:bodyPr>
          <a:lstStyle/>
          <a:p>
            <a:r>
              <a:rPr lang="en-US" altLang="zh-TW" sz="3600" b="1"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3600" b="1"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600" b="1" dirty="0">
                <a:latin typeface="Times New Roman" panose="02020603050405020304" pitchFamily="18" charset="0"/>
                <a:ea typeface="標楷體" panose="03000509000000000000" pitchFamily="65" charset="-120"/>
                <a:cs typeface="Times New Roman" panose="02020603050405020304" pitchFamily="18" charset="0"/>
              </a:rPr>
              <a:t>vs SCTP</a:t>
            </a:r>
            <a:endParaRPr lang="zh-TW" altLang="en-US" sz="36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副標題 2"/>
          <p:cNvSpPr>
            <a:spLocks noGrp="1"/>
          </p:cNvSpPr>
          <p:nvPr>
            <p:ph type="subTitle" idx="1"/>
          </p:nvPr>
        </p:nvSpPr>
        <p:spPr>
          <a:xfrm>
            <a:off x="1143000" y="3190558"/>
            <a:ext cx="6858000" cy="1655762"/>
          </a:xfrm>
        </p:spPr>
        <p:txBody>
          <a:bodyPr/>
          <a:lstStyle/>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指導教授：許蒼嶺 博士</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研究生：吳宇祥</a:t>
            </a:r>
            <a:endParaRPr lang="en-US" altLang="zh-TW" dirty="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Tree>
    <p:extLst>
      <p:ext uri="{BB962C8B-B14F-4D97-AF65-F5344CB8AC3E}">
        <p14:creationId xmlns:p14="http://schemas.microsoft.com/office/powerpoint/2010/main" val="4061193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
        <p:nvSpPr>
          <p:cNvPr id="11" name="矩形 10"/>
          <p:cNvSpPr/>
          <p:nvPr/>
        </p:nvSpPr>
        <p:spPr>
          <a:xfrm>
            <a:off x="144463" y="1430776"/>
            <a:ext cx="8799268" cy="4457952"/>
          </a:xfrm>
          <a:prstGeom prst="rect">
            <a:avLst/>
          </a:prstGeom>
          <a:ln>
            <a:solidFill>
              <a:schemeClr val="tx1"/>
            </a:solid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SCTP association</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之建立與終止流程</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Multi-homing</a:t>
            </a: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Multi-streaming</a:t>
            </a: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Packet format</a:t>
            </a: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SACK</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selective acknowledgement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）機制</a:t>
            </a: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Path </a:t>
            </a:r>
            <a:r>
              <a:rPr lang="en-US" altLang="zh-TW" sz="2400">
                <a:latin typeface="Times New Roman" panose="02020603050405020304" pitchFamily="18" charset="0"/>
                <a:ea typeface="標楷體" panose="03000509000000000000" pitchFamily="65" charset="-120"/>
                <a:cs typeface="Times New Roman" panose="02020603050405020304" pitchFamily="18" charset="0"/>
              </a:rPr>
              <a:t>MTU Discovery</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 與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 的差異 </a:t>
            </a:r>
          </a:p>
          <a:p>
            <a:pPr marL="285737" indent="-285737" algn="just">
              <a:lnSpc>
                <a:spcPct val="150000"/>
              </a:lnSpc>
              <a:buClr>
                <a:srgbClr val="5B9BD5"/>
              </a:buClr>
              <a:buFont typeface="Wingdings" panose="05000000000000000000" pitchFamily="2" charset="2"/>
              <a:buChar char="p"/>
            </a:pPr>
            <a:endParaRPr lang="en-US" altLang="zh-TW"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文字方塊 7"/>
          <p:cNvSpPr txBox="1"/>
          <p:nvPr/>
        </p:nvSpPr>
        <p:spPr>
          <a:xfrm>
            <a:off x="144463" y="274324"/>
            <a:ext cx="8799268" cy="584775"/>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200" b="1" dirty="0"/>
              <a:t>Outline</a:t>
            </a:r>
            <a:endParaRPr lang="zh-TW" altLang="en-US" sz="3600" b="1" dirty="0"/>
          </a:p>
        </p:txBody>
      </p:sp>
    </p:spTree>
    <p:extLst>
      <p:ext uri="{BB962C8B-B14F-4D97-AF65-F5344CB8AC3E}">
        <p14:creationId xmlns:p14="http://schemas.microsoft.com/office/powerpoint/2010/main" val="526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646331"/>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SCTP association</a:t>
            </a:r>
            <a:r>
              <a:rPr lang="zh-TW" altLang="en-US" sz="3600" b="1" dirty="0">
                <a:ea typeface="標楷體" panose="03000509000000000000" pitchFamily="65" charset="-120"/>
              </a:rPr>
              <a:t>之建立與終止流程</a:t>
            </a: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3</a:t>
            </a:r>
            <a:endParaRPr lang="zh-TW" altLang="en-US" b="1" dirty="0">
              <a:latin typeface="Times New Roman" panose="02020603050405020304" pitchFamily="18" charset="0"/>
              <a:ea typeface="+mj-ea"/>
              <a:cs typeface="Times New Roman" panose="02020603050405020304" pitchFamily="18" charset="0"/>
            </a:endParaRPr>
          </a:p>
        </p:txBody>
      </p:sp>
      <p:pic>
        <p:nvPicPr>
          <p:cNvPr id="3" name="圖片 2">
            <a:extLst>
              <a:ext uri="{FF2B5EF4-FFF2-40B4-BE49-F238E27FC236}">
                <a16:creationId xmlns:a16="http://schemas.microsoft.com/office/drawing/2014/main" id="{1812C66A-E032-272E-5121-DC6C231EFA9A}"/>
              </a:ext>
            </a:extLst>
          </p:cNvPr>
          <p:cNvPicPr>
            <a:picLocks noChangeAspect="1"/>
          </p:cNvPicPr>
          <p:nvPr/>
        </p:nvPicPr>
        <p:blipFill>
          <a:blip r:embed="rId4"/>
          <a:stretch>
            <a:fillRect/>
          </a:stretch>
        </p:blipFill>
        <p:spPr>
          <a:xfrm>
            <a:off x="144463" y="4138446"/>
            <a:ext cx="4561544" cy="2185413"/>
          </a:xfrm>
          <a:prstGeom prst="rect">
            <a:avLst/>
          </a:prstGeom>
        </p:spPr>
      </p:pic>
      <p:pic>
        <p:nvPicPr>
          <p:cNvPr id="5" name="圖片 4">
            <a:extLst>
              <a:ext uri="{FF2B5EF4-FFF2-40B4-BE49-F238E27FC236}">
                <a16:creationId xmlns:a16="http://schemas.microsoft.com/office/drawing/2014/main" id="{4EA464F5-CA91-CEDB-410C-9B0BFE320169}"/>
              </a:ext>
            </a:extLst>
          </p:cNvPr>
          <p:cNvPicPr>
            <a:picLocks noChangeAspect="1"/>
          </p:cNvPicPr>
          <p:nvPr/>
        </p:nvPicPr>
        <p:blipFill>
          <a:blip r:embed="rId5"/>
          <a:stretch>
            <a:fillRect/>
          </a:stretch>
        </p:blipFill>
        <p:spPr>
          <a:xfrm>
            <a:off x="4962281" y="4138447"/>
            <a:ext cx="3981450" cy="2185412"/>
          </a:xfrm>
          <a:prstGeom prst="rect">
            <a:avLst/>
          </a:prstGeom>
        </p:spPr>
      </p:pic>
      <p:sp>
        <p:nvSpPr>
          <p:cNvPr id="7" name="矩形 6">
            <a:extLst>
              <a:ext uri="{FF2B5EF4-FFF2-40B4-BE49-F238E27FC236}">
                <a16:creationId xmlns:a16="http://schemas.microsoft.com/office/drawing/2014/main" id="{6633258C-D9EA-A951-F45D-39B3F9399B8E}"/>
              </a:ext>
            </a:extLst>
          </p:cNvPr>
          <p:cNvSpPr/>
          <p:nvPr/>
        </p:nvSpPr>
        <p:spPr>
          <a:xfrm>
            <a:off x="144463" y="1093673"/>
            <a:ext cx="8799268" cy="2638992"/>
          </a:xfrm>
          <a:prstGeom prst="rect">
            <a:avLst/>
          </a:prstGeom>
          <a:ln>
            <a:no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於初始連線時，透過三向交握的方式進行初始連線的建立，然而，三向交握因具有</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DoS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攻擊之弱點，於是在</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通訊協定的設計，初始連線則是採用四向交握的策略，</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通訊協定先天上的設計可避免</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DoS(Denial of Service)</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攻擊的發生。</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在終止連線的處理上，</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通訊協定是以四向交握的方式結束連線，一方之端點可先關閉連線，另一方則可繼續接收資料，這種稱為半開放狀態（</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half</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open state</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通訊協定則是使用三向交握的方式終止連線。</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有效防止原本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可能造成的連線缺陷 ，例如：</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SYN</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flood</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攻擊。</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463242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646331"/>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Multi-homing</a:t>
            </a: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4</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72366" y="1100227"/>
            <a:ext cx="8799268" cy="1708160"/>
          </a:xfrm>
          <a:prstGeom prst="rect">
            <a:avLst/>
          </a:prstGeom>
          <a:ln>
            <a:noFill/>
          </a:ln>
        </p:spPr>
        <p:txBody>
          <a:bodyPr wrap="square">
            <a:spAutoFit/>
          </a:bodyPr>
          <a:lstStyle/>
          <a:p>
            <a:pPr marL="285750" indent="-285750" fontAlgn="t">
              <a:lnSpc>
                <a:spcPct val="150000"/>
              </a:lnSpc>
              <a:buClr>
                <a:schemeClr val="accent1"/>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Multi-homing</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的特性允許端點與端點之間的連線透過多個網路裝置進行傳遞，當一個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連線具有多路徑時（應在 </a:t>
            </a:r>
            <a:r>
              <a:rPr lang="en-US" altLang="zh-TW" sz="1400" dirty="0" err="1">
                <a:latin typeface="Times New Roman" panose="02020603050405020304" pitchFamily="18" charset="0"/>
                <a:ea typeface="標楷體" panose="03000509000000000000" pitchFamily="65" charset="-120"/>
                <a:cs typeface="Times New Roman" panose="02020603050405020304" pitchFamily="18" charset="0"/>
              </a:rPr>
              <a:t>init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ack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訊息中表示），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會選擇其中一個路徑做為資料傳輸的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primary path</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，其它的路徑作為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backup path</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fontAlgn="t">
              <a:lnSpc>
                <a:spcPct val="150000"/>
              </a:lnSpc>
              <a:buClr>
                <a:schemeClr val="accent1"/>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利用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heartbeat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定期檢測各個線路是否存活，當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primary path</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中斷或是發生故障時，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backup path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便能夠頂替上來加速故障轉移。</a:t>
            </a:r>
          </a:p>
        </p:txBody>
      </p:sp>
      <p:pic>
        <p:nvPicPr>
          <p:cNvPr id="2" name="圖片 1">
            <a:extLst>
              <a:ext uri="{FF2B5EF4-FFF2-40B4-BE49-F238E27FC236}">
                <a16:creationId xmlns:a16="http://schemas.microsoft.com/office/drawing/2014/main" id="{053C2139-3AAC-69D3-E086-41D7B01734CA}"/>
              </a:ext>
            </a:extLst>
          </p:cNvPr>
          <p:cNvPicPr>
            <a:picLocks noChangeAspect="1"/>
          </p:cNvPicPr>
          <p:nvPr/>
        </p:nvPicPr>
        <p:blipFill rotWithShape="1">
          <a:blip r:embed="rId3"/>
          <a:srcRect t="38455" r="51785"/>
          <a:stretch/>
        </p:blipFill>
        <p:spPr>
          <a:xfrm>
            <a:off x="144463" y="2814146"/>
            <a:ext cx="3856901" cy="2844434"/>
          </a:xfrm>
          <a:prstGeom prst="rect">
            <a:avLst/>
          </a:prstGeom>
        </p:spPr>
      </p:pic>
      <p:pic>
        <p:nvPicPr>
          <p:cNvPr id="3074" name="Picture 2">
            <a:extLst>
              <a:ext uri="{FF2B5EF4-FFF2-40B4-BE49-F238E27FC236}">
                <a16:creationId xmlns:a16="http://schemas.microsoft.com/office/drawing/2014/main" id="{E6A880DB-5A86-DF6F-06D2-96ED5E307B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593" y="3675884"/>
            <a:ext cx="6043921" cy="2417411"/>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E4D8F901-CFC8-9AB6-B528-37820CC12D66}"/>
              </a:ext>
            </a:extLst>
          </p:cNvPr>
          <p:cNvSpPr txBox="1"/>
          <p:nvPr/>
        </p:nvSpPr>
        <p:spPr>
          <a:xfrm>
            <a:off x="2762593" y="3092023"/>
            <a:ext cx="4552607" cy="307777"/>
          </a:xfrm>
          <a:prstGeom prst="rect">
            <a:avLst/>
          </a:prstGeom>
          <a:noFill/>
          <a:ln w="12700">
            <a:solidFill>
              <a:srgbClr val="FF0000"/>
            </a:solidFill>
          </a:ln>
        </p:spPr>
        <p:txBody>
          <a:bodyPr wrap="square">
            <a:spAutoFit/>
          </a:bodyPr>
          <a:lstStyle/>
          <a:p>
            <a:r>
              <a:rPr lang="zh-TW" altLang="en-US"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圖為 </a:t>
            </a:r>
            <a:r>
              <a:rPr lang="en-US" altLang="zh-TW"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SCTP </a:t>
            </a:r>
            <a:r>
              <a:rPr lang="en-US" altLang="zh-TW" sz="1400"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init</a:t>
            </a:r>
            <a:r>
              <a:rPr lang="en-US" altLang="zh-TW"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ack </a:t>
            </a:r>
            <a:r>
              <a:rPr lang="zh-TW" altLang="en-US"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的內容，訊息中帶有 </a:t>
            </a:r>
            <a:r>
              <a:rPr lang="en-US" altLang="zh-TW"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 </a:t>
            </a:r>
            <a:r>
              <a:rPr lang="en-US" altLang="zh-TW" sz="1400"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ip</a:t>
            </a:r>
            <a:r>
              <a:rPr lang="en-US" altLang="zh-TW"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位址</a:t>
            </a:r>
          </a:p>
        </p:txBody>
      </p:sp>
      <p:cxnSp>
        <p:nvCxnSpPr>
          <p:cNvPr id="16" name="接點: 肘形 15">
            <a:extLst>
              <a:ext uri="{FF2B5EF4-FFF2-40B4-BE49-F238E27FC236}">
                <a16:creationId xmlns:a16="http://schemas.microsoft.com/office/drawing/2014/main" id="{FB411A9F-7DC6-68DD-EE31-4177BA214F3D}"/>
              </a:ext>
            </a:extLst>
          </p:cNvPr>
          <p:cNvCxnSpPr>
            <a:cxnSpLocks/>
            <a:stCxn id="5" idx="1"/>
          </p:cNvCxnSpPr>
          <p:nvPr/>
        </p:nvCxnSpPr>
        <p:spPr>
          <a:xfrm rot="10800000" flipV="1">
            <a:off x="2010103" y="3245912"/>
            <a:ext cx="752490" cy="1455960"/>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接點: 肘形 19">
            <a:extLst>
              <a:ext uri="{FF2B5EF4-FFF2-40B4-BE49-F238E27FC236}">
                <a16:creationId xmlns:a16="http://schemas.microsoft.com/office/drawing/2014/main" id="{395154FA-40C8-EB5D-AF73-09CC1314CE6A}"/>
              </a:ext>
            </a:extLst>
          </p:cNvPr>
          <p:cNvCxnSpPr>
            <a:cxnSpLocks/>
            <a:stCxn id="5" idx="1"/>
          </p:cNvCxnSpPr>
          <p:nvPr/>
        </p:nvCxnSpPr>
        <p:spPr>
          <a:xfrm rot="10800000" flipV="1">
            <a:off x="2293883" y="3245911"/>
            <a:ext cx="468710" cy="1890685"/>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1467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646331"/>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Multi-streaming</a:t>
            </a: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5</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44463" y="982133"/>
            <a:ext cx="8799268" cy="1600438"/>
          </a:xfrm>
          <a:prstGeom prst="rect">
            <a:avLst/>
          </a:prstGeom>
          <a:ln>
            <a:noFill/>
          </a:ln>
        </p:spPr>
        <p:txBody>
          <a:bodyPr wrap="square">
            <a:spAutoFit/>
          </a:bodyPr>
          <a:lstStyle/>
          <a:p>
            <a:pPr marL="285750" indent="-285750" algn="just" fontAlgn="t">
              <a:buClr>
                <a:schemeClr val="accent1"/>
              </a:buClr>
              <a:buFont typeface="Wingdings" panose="05000000000000000000" pitchFamily="2" charset="2"/>
              <a:buChar char="p"/>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通訊協定之多重串流特性有別於傳統的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TCP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通訊協定單一串流（</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single-stream</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），應用於網頁伺服器時，不需為了同時傳輸多個檔案而建立多個連線，網頁與圖片能夠透過不同的串流傳輸，不需等待網頁傳輸完畢，圖片就能透過其他串流同時傳輸。</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fontAlgn="t">
              <a:buClr>
                <a:schemeClr val="accent1"/>
              </a:buClr>
              <a:buFont typeface="Wingdings" panose="05000000000000000000" pitchFamily="2" charset="2"/>
              <a:buChar char="p"/>
            </a:pP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fontAlgn="t">
              <a:buClr>
                <a:schemeClr val="accent1"/>
              </a:buClr>
              <a:buFont typeface="Wingdings" panose="05000000000000000000" pitchFamily="2" charset="2"/>
              <a:buChar char="p"/>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多重串流之功能可以改善原本因單一串流時，必須等待遺失封包之重送而產生的 </a:t>
            </a:r>
            <a:r>
              <a:rPr lang="en-US" altLang="zh-TW" sz="1400" dirty="0" err="1">
                <a:latin typeface="Times New Roman" panose="02020603050405020304" pitchFamily="18" charset="0"/>
                <a:ea typeface="標楷體" panose="03000509000000000000" pitchFamily="65" charset="-120"/>
                <a:cs typeface="Times New Roman" panose="02020603050405020304" pitchFamily="18" charset="0"/>
              </a:rPr>
              <a:t>HoL</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Blocking (Head of  Line Blocking)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延遲，</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兩端點透過一條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連線（</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association</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）進行通訊，在接收與傳送的部份，可使用多個串流進行資料的傳送與接收。</a:t>
            </a:r>
          </a:p>
        </p:txBody>
      </p:sp>
      <p:pic>
        <p:nvPicPr>
          <p:cNvPr id="1026" name="Picture 2">
            <a:extLst>
              <a:ext uri="{FF2B5EF4-FFF2-40B4-BE49-F238E27FC236}">
                <a16:creationId xmlns:a16="http://schemas.microsoft.com/office/drawing/2014/main" id="{BA62874A-AF97-AAE9-F60D-378318D738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302"/>
          <a:stretch/>
        </p:blipFill>
        <p:spPr bwMode="auto">
          <a:xfrm>
            <a:off x="2015686" y="2700869"/>
            <a:ext cx="5112627" cy="3262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646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1200329"/>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SACK</a:t>
            </a:r>
            <a:r>
              <a:rPr lang="zh-TW" altLang="en-US" sz="3600" b="1" dirty="0">
                <a:ea typeface="標楷體" panose="03000509000000000000" pitchFamily="65" charset="-120"/>
              </a:rPr>
              <a:t>（</a:t>
            </a:r>
            <a:r>
              <a:rPr lang="en-US" altLang="zh-TW" sz="3600" b="1" dirty="0">
                <a:ea typeface="標楷體" panose="03000509000000000000" pitchFamily="65" charset="-120"/>
              </a:rPr>
              <a:t>Selective Acknowledgement</a:t>
            </a:r>
            <a:r>
              <a:rPr lang="zh-TW" altLang="en-US" sz="3600" b="1" dirty="0">
                <a:ea typeface="標楷體" panose="03000509000000000000" pitchFamily="65" charset="-120"/>
              </a:rPr>
              <a:t>）機制 </a:t>
            </a:r>
            <a:r>
              <a:rPr lang="en-US" altLang="zh-TW" sz="3600" b="1" dirty="0">
                <a:ea typeface="標楷體" panose="03000509000000000000" pitchFamily="65" charset="-120"/>
              </a:rPr>
              <a:t>(1/2)</a:t>
            </a:r>
            <a:endParaRPr lang="zh-TW" altLang="en-US" sz="3600" b="1" dirty="0">
              <a:ea typeface="標楷體" panose="03000509000000000000" pitchFamily="65" charset="-120"/>
            </a:endParaRP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6</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44463" y="1381335"/>
            <a:ext cx="8799268" cy="1023806"/>
          </a:xfrm>
          <a:prstGeom prst="rect">
            <a:avLst/>
          </a:prstGeom>
          <a:ln>
            <a:no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之功能主要協助接收端以確認封包資料之接收或通知傳送端之封包資料傳輸產生的區段（</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gaps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接收端將尚未接收到的</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值記錄於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並回送至傳送端，以通知傳送端進行新資料之傳輸或已傳送資料之重傳的動作，圖為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050" name="Picture 2">
            <a:extLst>
              <a:ext uri="{FF2B5EF4-FFF2-40B4-BE49-F238E27FC236}">
                <a16:creationId xmlns:a16="http://schemas.microsoft.com/office/drawing/2014/main" id="{18062B4C-845A-0EE3-D8E5-8DE6E9B9C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2929425"/>
            <a:ext cx="3990825" cy="3000853"/>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19E6AD2C-6084-ED5B-2EEE-AA206A25D003}"/>
              </a:ext>
            </a:extLst>
          </p:cNvPr>
          <p:cNvSpPr txBox="1"/>
          <p:nvPr/>
        </p:nvSpPr>
        <p:spPr>
          <a:xfrm>
            <a:off x="4192578" y="2403453"/>
            <a:ext cx="4951422" cy="4093428"/>
          </a:xfrm>
          <a:prstGeom prst="rect">
            <a:avLst/>
          </a:prstGeom>
          <a:noFill/>
        </p:spPr>
        <p:txBody>
          <a:bodyPr wrap="square">
            <a:spAutoFit/>
          </a:bodyPr>
          <a:lstStyle/>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Chunk Flags: 8 bits</a:t>
            </a:r>
          </a:p>
          <a:p>
            <a:pPr indent="457200" algn="l"/>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當傳送時，全部的 </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bits</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都設定為</a:t>
            </a:r>
            <a:r>
              <a:rPr lang="zh-TW" altLang="en-US" sz="13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零</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，接收時，忽略這個欄位。</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Cumulative TSN ACK: 32 bits (unsigned integer)</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此參數是最後一個收到的 </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data chunk</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TSN</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值。</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Advertised receiver window credit: 32 bits (unsigned integer)</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告知傳送端更新接收端的緩衝區空間（單位：</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bytes</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Number of Gap ACK block: 16 bits (unsigned integer)</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說明此</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SACK</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中有幾個 </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Gap ACK blocks</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 Number of Duplicate TSNs: 16 bits</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收到的重複</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TSN</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數目。</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Gap ACK block start: 16 bits (unsigned integer)</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說明此</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Gap ACK block</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開始的</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TSN offset</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a:t>
            </a:r>
          </a:p>
          <a:p>
            <a:pPr algn="l"/>
            <a:endParaRPr lang="en-US" altLang="zh-TW" sz="1300"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Gap ACK block end: 16 bits (unsigned integer)</a:t>
            </a:r>
          </a:p>
          <a:p>
            <a:pPr indent="457200"/>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說明此</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Gap ACK block</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結束的</a:t>
            </a:r>
            <a:r>
              <a:rPr lang="en-US" altLang="zh-TW" sz="1300" dirty="0">
                <a:latin typeface="Times New Roman" panose="02020603050405020304" pitchFamily="18" charset="0"/>
                <a:ea typeface="標楷體" panose="03000509000000000000" pitchFamily="65" charset="-120"/>
                <a:cs typeface="Times New Roman" panose="02020603050405020304" pitchFamily="18" charset="0"/>
              </a:rPr>
              <a:t>TSN offset</a:t>
            </a:r>
            <a:r>
              <a:rPr lang="zh-TW" altLang="en-US" sz="1300" dirty="0">
                <a:latin typeface="Times New Roman" panose="02020603050405020304" pitchFamily="18" charset="0"/>
                <a:ea typeface="標楷體" panose="03000509000000000000" pitchFamily="65" charset="-120"/>
                <a:cs typeface="Times New Roman" panose="02020603050405020304" pitchFamily="18" charset="0"/>
              </a:rPr>
              <a:t>。 </a:t>
            </a:r>
          </a:p>
        </p:txBody>
      </p:sp>
    </p:spTree>
    <p:extLst>
      <p:ext uri="{BB962C8B-B14F-4D97-AF65-F5344CB8AC3E}">
        <p14:creationId xmlns:p14="http://schemas.microsoft.com/office/powerpoint/2010/main" val="3969639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1200329"/>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SACK</a:t>
            </a:r>
            <a:r>
              <a:rPr lang="zh-TW" altLang="en-US" sz="3600" b="1" dirty="0">
                <a:ea typeface="標楷體" panose="03000509000000000000" pitchFamily="65" charset="-120"/>
              </a:rPr>
              <a:t>（</a:t>
            </a:r>
            <a:r>
              <a:rPr lang="en-US" altLang="zh-TW" sz="3600" b="1" dirty="0">
                <a:ea typeface="標楷體" panose="03000509000000000000" pitchFamily="65" charset="-120"/>
              </a:rPr>
              <a:t>Selective Acknowledgement</a:t>
            </a:r>
            <a:r>
              <a:rPr lang="zh-TW" altLang="en-US" sz="3600" b="1" dirty="0">
                <a:ea typeface="標楷體" panose="03000509000000000000" pitchFamily="65" charset="-120"/>
              </a:rPr>
              <a:t>）機制 </a:t>
            </a:r>
            <a:r>
              <a:rPr lang="en-US" altLang="zh-TW" sz="3600" b="1" dirty="0">
                <a:ea typeface="標楷體" panose="03000509000000000000" pitchFamily="65" charset="-120"/>
              </a:rPr>
              <a:t>(2/3)</a:t>
            </a:r>
            <a:endParaRPr lang="zh-TW" altLang="en-US" sz="3600" b="1" dirty="0">
              <a:ea typeface="標楷體" panose="03000509000000000000" pitchFamily="65" charset="-120"/>
            </a:endParaRP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6</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44463" y="1381335"/>
            <a:ext cx="8799268" cy="376834"/>
          </a:xfrm>
          <a:prstGeom prst="rect">
            <a:avLst/>
          </a:prstGeom>
          <a:ln>
            <a:no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Chunk type</a:t>
            </a:r>
          </a:p>
        </p:txBody>
      </p:sp>
      <p:pic>
        <p:nvPicPr>
          <p:cNvPr id="3" name="圖片 2" descr="一張含有 文字 的圖片&#10;&#10;自動產生的描述">
            <a:extLst>
              <a:ext uri="{FF2B5EF4-FFF2-40B4-BE49-F238E27FC236}">
                <a16:creationId xmlns:a16="http://schemas.microsoft.com/office/drawing/2014/main" id="{5314D887-F343-2E90-457F-A5B3A2C296A2}"/>
              </a:ext>
            </a:extLst>
          </p:cNvPr>
          <p:cNvPicPr>
            <a:picLocks noChangeAspect="1"/>
          </p:cNvPicPr>
          <p:nvPr/>
        </p:nvPicPr>
        <p:blipFill rotWithShape="1">
          <a:blip r:embed="rId3">
            <a:extLst>
              <a:ext uri="{28A0092B-C50C-407E-A947-70E740481C1C}">
                <a14:useLocalDpi xmlns:a14="http://schemas.microsoft.com/office/drawing/2010/main" val="0"/>
              </a:ext>
            </a:extLst>
          </a:blip>
          <a:srcRect l="710" t="32864" r="70103" b="3384"/>
          <a:stretch/>
        </p:blipFill>
        <p:spPr>
          <a:xfrm>
            <a:off x="2546555" y="1813045"/>
            <a:ext cx="3663745" cy="4327666"/>
          </a:xfrm>
          <a:prstGeom prst="rect">
            <a:avLst/>
          </a:prstGeom>
        </p:spPr>
      </p:pic>
    </p:spTree>
    <p:extLst>
      <p:ext uri="{BB962C8B-B14F-4D97-AF65-F5344CB8AC3E}">
        <p14:creationId xmlns:p14="http://schemas.microsoft.com/office/powerpoint/2010/main" val="2462483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1200329"/>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SACK</a:t>
            </a:r>
            <a:r>
              <a:rPr lang="zh-TW" altLang="en-US" sz="3600" b="1" dirty="0">
                <a:ea typeface="標楷體" panose="03000509000000000000" pitchFamily="65" charset="-120"/>
              </a:rPr>
              <a:t>（</a:t>
            </a:r>
            <a:r>
              <a:rPr lang="en-US" altLang="zh-TW" sz="3600" b="1" dirty="0">
                <a:ea typeface="標楷體" panose="03000509000000000000" pitchFamily="65" charset="-120"/>
              </a:rPr>
              <a:t>Selective Acknowledgement</a:t>
            </a:r>
            <a:r>
              <a:rPr lang="zh-TW" altLang="en-US" sz="3600" b="1" dirty="0">
                <a:ea typeface="標楷體" panose="03000509000000000000" pitchFamily="65" charset="-120"/>
              </a:rPr>
              <a:t>）機制</a:t>
            </a:r>
            <a:r>
              <a:rPr lang="en-US" altLang="zh-TW" sz="3600" b="1" dirty="0">
                <a:ea typeface="標楷體" panose="03000509000000000000" pitchFamily="65" charset="-120"/>
              </a:rPr>
              <a:t>(3/3)</a:t>
            </a:r>
            <a:endParaRPr lang="zh-TW" altLang="en-US" sz="3600" b="1" dirty="0">
              <a:ea typeface="標楷體" panose="03000509000000000000" pitchFamily="65" charset="-120"/>
            </a:endParaRP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6</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72366" y="1405112"/>
            <a:ext cx="8799268" cy="2316468"/>
          </a:xfrm>
          <a:prstGeom prst="rect">
            <a:avLst/>
          </a:prstGeom>
          <a:ln>
            <a:no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下圖是一個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通訊協定的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範例，根據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的欄位格式，可以得知最後所收到的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data chunk TSN</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序號值為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29</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，而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number of block=2</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是代表區塊（</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block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）之數目為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，圖中著色區塊數目在區塊一的</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offset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範圍是</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3 ~ 4</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，如圖中之著色區塊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 32 ~ 33</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start offset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29 + 3 = 32</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）即代表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 32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為該區塊的起始位置，而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end offset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是</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29 + 4 = 33</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）即代表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 33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為該區塊之結束位置。同理，位於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第五列之區塊二，</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start offset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與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 end offset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均相同為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，代表該區塊之範圍起始與結束位置均於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TSN=35</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29 + 6 = 35</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）。透過這樣的方式，傳送端可以從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SACK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回覆訊息中計算出需要重送的</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data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TSN</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序號值。</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026" name="Picture 2">
            <a:extLst>
              <a:ext uri="{FF2B5EF4-FFF2-40B4-BE49-F238E27FC236}">
                <a16:creationId xmlns:a16="http://schemas.microsoft.com/office/drawing/2014/main" id="{12924999-8A45-FE46-307B-149D3DA22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786" y="3818456"/>
            <a:ext cx="6361124" cy="227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287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646331"/>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Path MTU Discovery</a:t>
            </a:r>
          </a:p>
        </p:txBody>
      </p:sp>
      <p:sp>
        <p:nvSpPr>
          <p:cNvPr id="6" name="文字方塊 5"/>
          <p:cNvSpPr txBox="1"/>
          <p:nvPr/>
        </p:nvSpPr>
        <p:spPr>
          <a:xfrm>
            <a:off x="8806514" y="6496881"/>
            <a:ext cx="274434"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7</a:t>
            </a:r>
            <a:endParaRPr lang="zh-TW" altLang="en-US" b="1" dirty="0">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172366" y="1100227"/>
            <a:ext cx="8799268" cy="3811621"/>
          </a:xfrm>
          <a:prstGeom prst="rect">
            <a:avLst/>
          </a:prstGeom>
          <a:ln>
            <a:noFill/>
          </a:ln>
        </p:spPr>
        <p:txBody>
          <a:bodyPr wrap="square">
            <a:spAutoFit/>
          </a:bodyPr>
          <a:lstStyle/>
          <a:p>
            <a:pPr marL="285737" indent="-285737" algn="just">
              <a:lnSpc>
                <a:spcPct val="150000"/>
              </a:lnSpc>
              <a:buClr>
                <a:srgbClr val="5B9BD5"/>
              </a:buClr>
              <a:buFont typeface="Wingdings" panose="05000000000000000000" pitchFamily="2" charset="2"/>
              <a:buChar char="p"/>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通訊協定在使用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探索與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TCP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通訊協定之不同點在於，</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具備路徑多宿的特性，因此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透過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之探索，在每個路徑都會得到一個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的方式是採用所有路徑之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中最小的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，稱之為 </a:t>
            </a:r>
            <a:r>
              <a:rPr lang="en-US" altLang="zh-TW" sz="1400" dirty="0" err="1">
                <a:latin typeface="Times New Roman" panose="02020603050405020304" pitchFamily="18" charset="0"/>
                <a:ea typeface="標楷體" panose="03000509000000000000" pitchFamily="65" charset="-120"/>
                <a:cs typeface="Times New Roman" panose="02020603050405020304" pitchFamily="18" charset="0"/>
              </a:rPr>
              <a:t>sPMTU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。以圖</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所示，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Endpoint Joe</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進行</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探索後將會發現路徑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Joe-A-C-Mary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值為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512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，而</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Joe-B-D-Mary</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值為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1024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，因此，</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通訊協定會選擇最小的</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512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作為 </a:t>
            </a:r>
            <a:r>
              <a:rPr lang="en-US" altLang="zh-TW" sz="1400" dirty="0" err="1">
                <a:latin typeface="Times New Roman" panose="02020603050405020304" pitchFamily="18" charset="0"/>
                <a:ea typeface="標楷體" panose="03000509000000000000" pitchFamily="65" charset="-120"/>
                <a:cs typeface="Times New Roman" panose="02020603050405020304" pitchFamily="18" charset="0"/>
              </a:rPr>
              <a:t>sPMTU</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之值。當應用層要傳送</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4096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的資料時，則會先由</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進行分割的動作，將資料分割為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512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，若是</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傳輸之主要路徑已經分換為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Joe-B-D-Mary</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時，由於該路徑之</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PMTU</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為</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1500 bytes</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，因此</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SCTP</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會將已經分割過的</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data chunk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再集合為適當大小之長度，以達到最佳效能。</a:t>
            </a:r>
          </a:p>
          <a:p>
            <a:pPr marL="285737" indent="-285737" algn="just">
              <a:lnSpc>
                <a:spcPct val="150000"/>
              </a:lnSpc>
              <a:buClr>
                <a:srgbClr val="5B9BD5"/>
              </a:buClr>
              <a:buFont typeface="Wingdings" panose="05000000000000000000" pitchFamily="2" charset="2"/>
              <a:buChar char="p"/>
            </a:pPr>
            <a:endParaRPr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37" indent="-285737" algn="just">
              <a:lnSpc>
                <a:spcPct val="150000"/>
              </a:lnSpc>
              <a:buClr>
                <a:srgbClr val="5B9BD5"/>
              </a:buClr>
              <a:buFont typeface="Wingdings" panose="05000000000000000000" pitchFamily="2" charset="2"/>
              <a:buChar char="p"/>
            </a:pP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50000"/>
              </a:lnSpc>
              <a:buClr>
                <a:srgbClr val="5B9BD5"/>
              </a:buClr>
            </a:pP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C6BC65B9-21CE-23FB-0F8A-CDE4F7FCE0E5}"/>
              </a:ext>
            </a:extLst>
          </p:cNvPr>
          <p:cNvPicPr>
            <a:picLocks noChangeAspect="1"/>
          </p:cNvPicPr>
          <p:nvPr/>
        </p:nvPicPr>
        <p:blipFill>
          <a:blip r:embed="rId4"/>
          <a:stretch>
            <a:fillRect/>
          </a:stretch>
        </p:blipFill>
        <p:spPr>
          <a:xfrm>
            <a:off x="1600200" y="3654896"/>
            <a:ext cx="5943600" cy="2438400"/>
          </a:xfrm>
          <a:prstGeom prst="rect">
            <a:avLst/>
          </a:prstGeom>
        </p:spPr>
      </p:pic>
    </p:spTree>
    <p:extLst>
      <p:ext uri="{BB962C8B-B14F-4D97-AF65-F5344CB8AC3E}">
        <p14:creationId xmlns:p14="http://schemas.microsoft.com/office/powerpoint/2010/main" val="130360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srcRect/>
          <a:stretch>
            <a:fillRect/>
          </a:stretch>
        </p:blipFill>
        <p:spPr bwMode="auto">
          <a:xfrm>
            <a:off x="0" y="6093296"/>
            <a:ext cx="9144000" cy="764704"/>
          </a:xfrm>
          <a:prstGeom prst="rect">
            <a:avLst/>
          </a:prstGeom>
          <a:noFill/>
          <a:ln w="9525">
            <a:noFill/>
            <a:miter lim="800000"/>
            <a:headEnd/>
            <a:tailEnd/>
          </a:ln>
        </p:spPr>
      </p:pic>
      <p:sp>
        <p:nvSpPr>
          <p:cNvPr id="8" name="文字方塊 7"/>
          <p:cNvSpPr txBox="1"/>
          <p:nvPr/>
        </p:nvSpPr>
        <p:spPr>
          <a:xfrm>
            <a:off x="144463" y="274320"/>
            <a:ext cx="8799268" cy="646331"/>
          </a:xfrm>
          <a:prstGeom prst="rect">
            <a:avLst/>
          </a:prstGeom>
          <a:noFill/>
          <a:ln>
            <a:solidFill>
              <a:schemeClr val="tx1"/>
            </a:solidFill>
          </a:ln>
        </p:spPr>
        <p:txBody>
          <a:bodyPr wrap="square" rtlCol="0">
            <a:spAutoFit/>
          </a:bodyPr>
          <a:lstStyle>
            <a:defPPr>
              <a:defRPr lang="en-US"/>
            </a:defPPr>
            <a:lvl1pPr algn="ctr">
              <a:defRPr sz="4400">
                <a:latin typeface="Times New Roman" panose="02020603050405020304" pitchFamily="18" charset="0"/>
                <a:cs typeface="Times New Roman" panose="02020603050405020304" pitchFamily="18" charset="0"/>
              </a:defRPr>
            </a:lvl1pPr>
          </a:lstStyle>
          <a:p>
            <a:r>
              <a:rPr lang="en-US" altLang="zh-TW" sz="3600" b="1" dirty="0">
                <a:ea typeface="標楷體" panose="03000509000000000000" pitchFamily="65" charset="-120"/>
              </a:rPr>
              <a:t>SCTP</a:t>
            </a:r>
            <a:r>
              <a:rPr lang="zh-TW" altLang="en-US" sz="3600" b="1" dirty="0">
                <a:ea typeface="標楷體" panose="03000509000000000000" pitchFamily="65" charset="-120"/>
              </a:rPr>
              <a:t> 與 </a:t>
            </a:r>
            <a:r>
              <a:rPr lang="en-US" altLang="zh-TW" sz="3600" b="1" dirty="0">
                <a:ea typeface="標楷體" panose="03000509000000000000" pitchFamily="65" charset="-120"/>
              </a:rPr>
              <a:t>TCP</a:t>
            </a:r>
            <a:r>
              <a:rPr lang="zh-TW" altLang="en-US" sz="3600" b="1" dirty="0">
                <a:ea typeface="標楷體" panose="03000509000000000000" pitchFamily="65" charset="-120"/>
              </a:rPr>
              <a:t> 的差異</a:t>
            </a:r>
            <a:endParaRPr lang="en-US" altLang="zh-TW" sz="3600" b="1" dirty="0">
              <a:ea typeface="標楷體" panose="03000509000000000000" pitchFamily="65" charset="-120"/>
            </a:endParaRPr>
          </a:p>
        </p:txBody>
      </p:sp>
      <p:sp>
        <p:nvSpPr>
          <p:cNvPr id="6" name="文字方塊 5"/>
          <p:cNvSpPr txBox="1"/>
          <p:nvPr/>
        </p:nvSpPr>
        <p:spPr>
          <a:xfrm>
            <a:off x="8806513" y="6496881"/>
            <a:ext cx="274435" cy="307777"/>
          </a:xfrm>
          <a:prstGeom prst="rect">
            <a:avLst/>
          </a:prstGeom>
          <a:noFill/>
        </p:spPr>
        <p:txBody>
          <a:bodyPr wrap="none" rtlCol="0">
            <a:spAutoFit/>
          </a:bodyPr>
          <a:lstStyle/>
          <a:p>
            <a:pPr algn="r"/>
            <a:r>
              <a:rPr lang="en-US" altLang="zh-TW" sz="1400" b="1" dirty="0">
                <a:latin typeface="Times New Roman" panose="02020603050405020304" pitchFamily="18" charset="0"/>
                <a:ea typeface="+mj-ea"/>
                <a:cs typeface="Times New Roman" panose="02020603050405020304" pitchFamily="18" charset="0"/>
              </a:rPr>
              <a:t>9</a:t>
            </a:r>
            <a:endParaRPr lang="zh-TW" altLang="en-US" b="1" dirty="0">
              <a:latin typeface="Times New Roman" panose="02020603050405020304" pitchFamily="18" charset="0"/>
              <a:ea typeface="+mj-ea"/>
              <a:cs typeface="Times New Roman" panose="02020603050405020304" pitchFamily="18" charset="0"/>
            </a:endParaRPr>
          </a:p>
        </p:txBody>
      </p:sp>
      <p:graphicFrame>
        <p:nvGraphicFramePr>
          <p:cNvPr id="5" name="內容版面配置區 6">
            <a:extLst>
              <a:ext uri="{FF2B5EF4-FFF2-40B4-BE49-F238E27FC236}">
                <a16:creationId xmlns:a16="http://schemas.microsoft.com/office/drawing/2014/main" id="{3CBB4CD3-36B7-CF34-89B0-A747A3D1A638}"/>
              </a:ext>
            </a:extLst>
          </p:cNvPr>
          <p:cNvGraphicFramePr>
            <a:graphicFrameLocks/>
          </p:cNvGraphicFramePr>
          <p:nvPr>
            <p:extLst>
              <p:ext uri="{D42A27DB-BD31-4B8C-83A1-F6EECF244321}">
                <p14:modId xmlns:p14="http://schemas.microsoft.com/office/powerpoint/2010/main" val="3265658785"/>
              </p:ext>
            </p:extLst>
          </p:nvPr>
        </p:nvGraphicFramePr>
        <p:xfrm>
          <a:off x="900606" y="1246976"/>
          <a:ext cx="7342788" cy="4846320"/>
        </p:xfrm>
        <a:graphic>
          <a:graphicData uri="http://schemas.openxmlformats.org/drawingml/2006/table">
            <a:tbl>
              <a:tblPr firstRow="1" bandRow="1">
                <a:tableStyleId>{5C22544A-7EE6-4342-B048-85BDC9FD1C3A}</a:tableStyleId>
              </a:tblPr>
              <a:tblGrid>
                <a:gridCol w="2447596">
                  <a:extLst>
                    <a:ext uri="{9D8B030D-6E8A-4147-A177-3AD203B41FA5}">
                      <a16:colId xmlns:a16="http://schemas.microsoft.com/office/drawing/2014/main" val="20000"/>
                    </a:ext>
                  </a:extLst>
                </a:gridCol>
                <a:gridCol w="2447596">
                  <a:extLst>
                    <a:ext uri="{9D8B030D-6E8A-4147-A177-3AD203B41FA5}">
                      <a16:colId xmlns:a16="http://schemas.microsoft.com/office/drawing/2014/main" val="20001"/>
                    </a:ext>
                  </a:extLst>
                </a:gridCol>
                <a:gridCol w="2447596">
                  <a:extLst>
                    <a:ext uri="{9D8B030D-6E8A-4147-A177-3AD203B41FA5}">
                      <a16:colId xmlns:a16="http://schemas.microsoft.com/office/drawing/2014/main" val="20002"/>
                    </a:ext>
                  </a:extLst>
                </a:gridCol>
              </a:tblGrid>
              <a:tr h="489991">
                <a:tc>
                  <a:txBody>
                    <a:bodyPr/>
                    <a:lstStyle/>
                    <a:p>
                      <a:pPr algn="l"/>
                      <a:r>
                        <a:rPr lang="zh-TW" altLang="en-US" dirty="0"/>
                        <a:t> </a:t>
                      </a:r>
                      <a:r>
                        <a:rPr lang="en-US" altLang="zh-TW" dirty="0"/>
                        <a:t>                         Protocol</a:t>
                      </a:r>
                      <a:r>
                        <a:rPr lang="en-US" altLang="zh-TW" baseline="0" dirty="0"/>
                        <a:t> </a:t>
                      </a:r>
                      <a:r>
                        <a:rPr lang="en-US" altLang="zh-TW" dirty="0"/>
                        <a:t>Feature </a:t>
                      </a:r>
                      <a:endParaRPr lang="zh-TW" altLang="en-US" dirty="0"/>
                    </a:p>
                  </a:txBody>
                  <a:tcPr>
                    <a:lnTlToBr w="38100" cap="flat" cmpd="sng" algn="ctr">
                      <a:solidFill>
                        <a:schemeClr val="bg1"/>
                      </a:solidFill>
                      <a:prstDash val="solid"/>
                      <a:round/>
                      <a:headEnd type="none" w="med" len="med"/>
                      <a:tailEnd type="none" w="med" len="med"/>
                    </a:lnTlToBr>
                  </a:tcPr>
                </a:tc>
                <a:tc>
                  <a:txBody>
                    <a:bodyPr/>
                    <a:lstStyle/>
                    <a:p>
                      <a:pPr algn="ctr"/>
                      <a:r>
                        <a:rPr lang="en-US" altLang="zh-TW" dirty="0"/>
                        <a:t>TCP</a:t>
                      </a:r>
                      <a:endParaRPr lang="zh-TW" altLang="en-US" dirty="0"/>
                    </a:p>
                  </a:txBody>
                  <a:tcPr/>
                </a:tc>
                <a:tc>
                  <a:txBody>
                    <a:bodyPr/>
                    <a:lstStyle/>
                    <a:p>
                      <a:pPr algn="ctr"/>
                      <a:r>
                        <a:rPr lang="en-US" altLang="zh-TW" dirty="0"/>
                        <a:t>SCTP</a:t>
                      </a:r>
                      <a:endParaRPr lang="zh-TW" altLang="en-US" dirty="0"/>
                    </a:p>
                  </a:txBody>
                  <a:tcPr/>
                </a:tc>
                <a:extLst>
                  <a:ext uri="{0D108BD9-81ED-4DB2-BD59-A6C34878D82A}">
                    <a16:rowId xmlns:a16="http://schemas.microsoft.com/office/drawing/2014/main" val="10000"/>
                  </a:ext>
                </a:extLst>
              </a:tr>
              <a:tr h="279995">
                <a:tc>
                  <a:txBody>
                    <a:bodyPr/>
                    <a:lstStyle/>
                    <a:p>
                      <a:pPr algn="ctr"/>
                      <a:r>
                        <a:rPr lang="en-US" altLang="zh-TW" dirty="0"/>
                        <a:t>Setup messages</a:t>
                      </a:r>
                      <a:endParaRPr lang="zh-TW" altLang="en-US" dirty="0"/>
                    </a:p>
                  </a:txBody>
                  <a:tcPr/>
                </a:tc>
                <a:tc>
                  <a:txBody>
                    <a:bodyPr/>
                    <a:lstStyle/>
                    <a:p>
                      <a:pPr algn="ctr"/>
                      <a:r>
                        <a:rPr lang="en-US" altLang="zh-TW" dirty="0"/>
                        <a:t>Three-way</a:t>
                      </a:r>
                      <a:r>
                        <a:rPr lang="en-US" altLang="zh-TW" baseline="0" dirty="0"/>
                        <a:t> handshake</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Four-way</a:t>
                      </a:r>
                      <a:r>
                        <a:rPr lang="en-US" altLang="zh-TW" baseline="0" dirty="0"/>
                        <a:t> handshake</a:t>
                      </a:r>
                      <a:endParaRPr lang="zh-TW" altLang="en-US" dirty="0"/>
                    </a:p>
                  </a:txBody>
                  <a:tcPr/>
                </a:tc>
                <a:extLst>
                  <a:ext uri="{0D108BD9-81ED-4DB2-BD59-A6C34878D82A}">
                    <a16:rowId xmlns:a16="http://schemas.microsoft.com/office/drawing/2014/main" val="10001"/>
                  </a:ext>
                </a:extLst>
              </a:tr>
              <a:tr h="279995">
                <a:tc>
                  <a:txBody>
                    <a:bodyPr/>
                    <a:lstStyle/>
                    <a:p>
                      <a:pPr algn="ctr"/>
                      <a:r>
                        <a:rPr lang="en-US" altLang="zh-TW" dirty="0"/>
                        <a:t>Shutdown messages</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Four-way</a:t>
                      </a:r>
                      <a:r>
                        <a:rPr lang="en-US" altLang="zh-TW" baseline="0" dirty="0"/>
                        <a:t> handshake</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Three-way</a:t>
                      </a:r>
                      <a:r>
                        <a:rPr lang="en-US" altLang="zh-TW" baseline="0" dirty="0"/>
                        <a:t> handshake</a:t>
                      </a:r>
                      <a:endParaRPr lang="zh-TW" altLang="en-US" dirty="0"/>
                    </a:p>
                  </a:txBody>
                  <a:tcPr/>
                </a:tc>
                <a:extLst>
                  <a:ext uri="{0D108BD9-81ED-4DB2-BD59-A6C34878D82A}">
                    <a16:rowId xmlns:a16="http://schemas.microsoft.com/office/drawing/2014/main" val="10002"/>
                  </a:ext>
                </a:extLst>
              </a:tr>
              <a:tr h="279995">
                <a:tc>
                  <a:txBody>
                    <a:bodyPr/>
                    <a:lstStyle/>
                    <a:p>
                      <a:pPr algn="ctr"/>
                      <a:r>
                        <a:rPr lang="en-US" altLang="zh-TW" dirty="0"/>
                        <a:t>Half-open</a:t>
                      </a:r>
                      <a:r>
                        <a:rPr lang="en-US" altLang="zh-TW" baseline="0" dirty="0"/>
                        <a:t> support</a:t>
                      </a:r>
                      <a:endParaRPr lang="zh-TW" altLang="en-US" dirty="0"/>
                    </a:p>
                  </a:txBody>
                  <a:tcPr/>
                </a:tc>
                <a:tc>
                  <a:txBody>
                    <a:bodyPr/>
                    <a:lstStyle/>
                    <a:p>
                      <a:pPr algn="ctr"/>
                      <a:r>
                        <a:rPr lang="en-US" altLang="zh-TW" dirty="0"/>
                        <a:t>Supported</a:t>
                      </a:r>
                      <a:endParaRPr lang="zh-TW" altLang="en-US" dirty="0"/>
                    </a:p>
                  </a:txBody>
                  <a:tcPr/>
                </a:tc>
                <a:tc>
                  <a:txBody>
                    <a:bodyPr/>
                    <a:lstStyle/>
                    <a:p>
                      <a:pPr algn="ctr"/>
                      <a:r>
                        <a:rPr lang="en-US" altLang="zh-TW" dirty="0"/>
                        <a:t>Not supported</a:t>
                      </a:r>
                      <a:endParaRPr lang="zh-TW" altLang="en-US" dirty="0"/>
                    </a:p>
                  </a:txBody>
                  <a:tcPr/>
                </a:tc>
                <a:extLst>
                  <a:ext uri="{0D108BD9-81ED-4DB2-BD59-A6C34878D82A}">
                    <a16:rowId xmlns:a16="http://schemas.microsoft.com/office/drawing/2014/main" val="10003"/>
                  </a:ext>
                </a:extLst>
              </a:tr>
              <a:tr h="489991">
                <a:tc>
                  <a:txBody>
                    <a:bodyPr/>
                    <a:lstStyle/>
                    <a:p>
                      <a:pPr algn="ctr"/>
                      <a:r>
                        <a:rPr lang="en-US" altLang="zh-TW" dirty="0"/>
                        <a:t>Ordered</a:t>
                      </a:r>
                      <a:r>
                        <a:rPr lang="en-US" altLang="zh-TW" baseline="0" dirty="0"/>
                        <a:t> delivery</a:t>
                      </a:r>
                      <a:endParaRPr lang="zh-TW" altLang="en-US" dirty="0"/>
                    </a:p>
                  </a:txBody>
                  <a:tcPr/>
                </a:tc>
                <a:tc>
                  <a:txBody>
                    <a:bodyPr/>
                    <a:lstStyle/>
                    <a:p>
                      <a:pPr algn="ctr"/>
                      <a:r>
                        <a:rPr lang="en-US" altLang="zh-TW" dirty="0"/>
                        <a:t>Strict ordered</a:t>
                      </a:r>
                      <a:endParaRPr lang="zh-TW" altLang="en-US" dirty="0"/>
                    </a:p>
                  </a:txBody>
                  <a:tcPr/>
                </a:tc>
                <a:tc>
                  <a:txBody>
                    <a:bodyPr/>
                    <a:lstStyle/>
                    <a:p>
                      <a:pPr algn="ctr"/>
                      <a:r>
                        <a:rPr lang="en-US" altLang="zh-TW" dirty="0"/>
                        <a:t>Ordered</a:t>
                      </a:r>
                      <a:r>
                        <a:rPr lang="en-US" altLang="zh-TW" baseline="0" dirty="0"/>
                        <a:t> within a stream</a:t>
                      </a:r>
                      <a:endParaRPr lang="zh-TW" altLang="en-US" dirty="0"/>
                    </a:p>
                  </a:txBody>
                  <a:tcPr/>
                </a:tc>
                <a:extLst>
                  <a:ext uri="{0D108BD9-81ED-4DB2-BD59-A6C34878D82A}">
                    <a16:rowId xmlns:a16="http://schemas.microsoft.com/office/drawing/2014/main" val="10004"/>
                  </a:ext>
                </a:extLst>
              </a:tr>
              <a:tr h="279995">
                <a:tc>
                  <a:txBody>
                    <a:bodyPr/>
                    <a:lstStyle/>
                    <a:p>
                      <a:pPr algn="ctr"/>
                      <a:r>
                        <a:rPr lang="en-US" altLang="zh-TW" dirty="0"/>
                        <a:t>Unordered delivery</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Not supported</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Supported</a:t>
                      </a:r>
                      <a:endParaRPr lang="zh-TW" altLang="en-US" dirty="0"/>
                    </a:p>
                  </a:txBody>
                  <a:tcPr/>
                </a:tc>
                <a:extLst>
                  <a:ext uri="{0D108BD9-81ED-4DB2-BD59-A6C34878D82A}">
                    <a16:rowId xmlns:a16="http://schemas.microsoft.com/office/drawing/2014/main" val="10005"/>
                  </a:ext>
                </a:extLst>
              </a:tr>
              <a:tr h="489991">
                <a:tc>
                  <a:txBody>
                    <a:bodyPr/>
                    <a:lstStyle/>
                    <a:p>
                      <a:pPr algn="ctr"/>
                      <a:r>
                        <a:rPr lang="en-US" altLang="zh-TW" dirty="0"/>
                        <a:t>Message boundary</a:t>
                      </a:r>
                      <a:endParaRPr lang="zh-TW" altLang="en-US" dirty="0"/>
                    </a:p>
                  </a:txBody>
                  <a:tcPr/>
                </a:tc>
                <a:tc>
                  <a:txBody>
                    <a:bodyPr/>
                    <a:lstStyle/>
                    <a:p>
                      <a:pPr algn="ctr"/>
                      <a:r>
                        <a:rPr lang="en-US" altLang="zh-TW" dirty="0"/>
                        <a:t>No boundary Stream-oriented</a:t>
                      </a:r>
                      <a:endParaRPr lang="zh-TW" altLang="en-US" dirty="0"/>
                    </a:p>
                  </a:txBody>
                  <a:tcPr/>
                </a:tc>
                <a:tc>
                  <a:txBody>
                    <a:bodyPr/>
                    <a:lstStyle/>
                    <a:p>
                      <a:pPr algn="ctr"/>
                      <a:r>
                        <a:rPr lang="en-US" altLang="zh-TW" dirty="0"/>
                        <a:t>Boundary preserved</a:t>
                      </a:r>
                      <a:r>
                        <a:rPr lang="en-US" altLang="zh-TW" baseline="0" dirty="0"/>
                        <a:t> Message-oriented</a:t>
                      </a:r>
                      <a:endParaRPr lang="zh-TW" altLang="en-US" dirty="0"/>
                    </a:p>
                  </a:txBody>
                  <a:tcPr/>
                </a:tc>
                <a:extLst>
                  <a:ext uri="{0D108BD9-81ED-4DB2-BD59-A6C34878D82A}">
                    <a16:rowId xmlns:a16="http://schemas.microsoft.com/office/drawing/2014/main" val="10006"/>
                  </a:ext>
                </a:extLst>
              </a:tr>
              <a:tr h="279995">
                <a:tc>
                  <a:txBody>
                    <a:bodyPr/>
                    <a:lstStyle/>
                    <a:p>
                      <a:pPr algn="ctr"/>
                      <a:r>
                        <a:rPr lang="en-US" altLang="zh-TW" dirty="0" err="1"/>
                        <a:t>Multihoming</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Not supported</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Supported</a:t>
                      </a:r>
                      <a:endParaRPr lang="zh-TW" altLang="en-US" dirty="0"/>
                    </a:p>
                  </a:txBody>
                  <a:tcPr/>
                </a:tc>
                <a:extLst>
                  <a:ext uri="{0D108BD9-81ED-4DB2-BD59-A6C34878D82A}">
                    <a16:rowId xmlns:a16="http://schemas.microsoft.com/office/drawing/2014/main" val="10007"/>
                  </a:ext>
                </a:extLst>
              </a:tr>
              <a:tr h="279995">
                <a:tc>
                  <a:txBody>
                    <a:bodyPr/>
                    <a:lstStyle/>
                    <a:p>
                      <a:pPr algn="ctr"/>
                      <a:r>
                        <a:rPr lang="en-US" altLang="zh-TW" dirty="0"/>
                        <a:t>SACK support</a:t>
                      </a:r>
                      <a:endParaRPr lang="zh-TW" altLang="en-US" dirty="0"/>
                    </a:p>
                  </a:txBody>
                  <a:tcPr/>
                </a:tc>
                <a:tc>
                  <a:txBody>
                    <a:bodyPr/>
                    <a:lstStyle/>
                    <a:p>
                      <a:pPr algn="ctr"/>
                      <a:r>
                        <a:rPr lang="en-US" altLang="zh-TW" dirty="0"/>
                        <a:t>Optional</a:t>
                      </a:r>
                      <a:endParaRPr lang="zh-TW" altLang="en-US" dirty="0"/>
                    </a:p>
                  </a:txBody>
                  <a:tcPr/>
                </a:tc>
                <a:tc>
                  <a:txBody>
                    <a:bodyPr/>
                    <a:lstStyle/>
                    <a:p>
                      <a:pPr algn="ctr"/>
                      <a:r>
                        <a:rPr lang="en-US" altLang="zh-TW" dirty="0"/>
                        <a:t>Mandatory</a:t>
                      </a:r>
                      <a:endParaRPr lang="zh-TW" altLang="en-US" dirty="0"/>
                    </a:p>
                  </a:txBody>
                  <a:tcPr/>
                </a:tc>
                <a:extLst>
                  <a:ext uri="{0D108BD9-81ED-4DB2-BD59-A6C34878D82A}">
                    <a16:rowId xmlns:a16="http://schemas.microsoft.com/office/drawing/2014/main" val="10008"/>
                  </a:ext>
                </a:extLst>
              </a:tr>
              <a:tr h="279995">
                <a:tc>
                  <a:txBody>
                    <a:bodyPr/>
                    <a:lstStyle/>
                    <a:p>
                      <a:pPr algn="ctr"/>
                      <a:r>
                        <a:rPr lang="en-US" altLang="zh-TW" dirty="0"/>
                        <a:t>Keep-alive</a:t>
                      </a:r>
                      <a:r>
                        <a:rPr lang="en-US" altLang="zh-TW" baseline="0" dirty="0"/>
                        <a:t> heartbeat</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Optional</a:t>
                      </a: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t>Mandatory</a:t>
                      </a:r>
                      <a:endParaRPr lang="zh-TW" altLang="en-US" dirty="0"/>
                    </a:p>
                  </a:txBody>
                  <a:tcPr/>
                </a:tc>
                <a:extLst>
                  <a:ext uri="{0D108BD9-81ED-4DB2-BD59-A6C34878D82A}">
                    <a16:rowId xmlns:a16="http://schemas.microsoft.com/office/drawing/2014/main" val="10009"/>
                  </a:ext>
                </a:extLst>
              </a:tr>
              <a:tr h="279995">
                <a:tc>
                  <a:txBody>
                    <a:bodyPr/>
                    <a:lstStyle/>
                    <a:p>
                      <a:pPr algn="ctr"/>
                      <a:r>
                        <a:rPr lang="en-US" altLang="zh-TW" dirty="0"/>
                        <a:t>Heartbeat interval</a:t>
                      </a:r>
                      <a:endParaRPr lang="zh-TW" altLang="en-US" dirty="0"/>
                    </a:p>
                  </a:txBody>
                  <a:tcPr/>
                </a:tc>
                <a:tc>
                  <a:txBody>
                    <a:bodyPr/>
                    <a:lstStyle/>
                    <a:p>
                      <a:pPr algn="ctr"/>
                      <a:r>
                        <a:rPr lang="en-US" altLang="zh-TW" dirty="0"/>
                        <a:t>&gt;= Two hours</a:t>
                      </a:r>
                      <a:endParaRPr lang="zh-TW" altLang="en-US" dirty="0"/>
                    </a:p>
                  </a:txBody>
                  <a:tcPr/>
                </a:tc>
                <a:tc>
                  <a:txBody>
                    <a:bodyPr/>
                    <a:lstStyle/>
                    <a:p>
                      <a:pPr algn="ctr"/>
                      <a:r>
                        <a:rPr lang="en-US" altLang="zh-TW" dirty="0"/>
                        <a:t>30 seconds by default</a:t>
                      </a:r>
                      <a:endParaRPr lang="zh-TW" altLang="en-US"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50643895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5292</TotalTime>
  <Words>1920</Words>
  <Application>Microsoft Office PowerPoint</Application>
  <PresentationFormat>如螢幕大小 (4:3)</PresentationFormat>
  <Paragraphs>110</Paragraphs>
  <Slides>10</Slides>
  <Notes>4</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10</vt:i4>
      </vt:variant>
    </vt:vector>
  </HeadingPairs>
  <TitlesOfParts>
    <vt:vector size="20" baseType="lpstr">
      <vt:lpstr>Bitter</vt:lpstr>
      <vt:lpstr>標楷體</vt:lpstr>
      <vt:lpstr>Arial</vt:lpstr>
      <vt:lpstr>Calibri</vt:lpstr>
      <vt:lpstr>Calibri Light</vt:lpstr>
      <vt:lpstr>Open Sans</vt:lpstr>
      <vt:lpstr>Times New Roman</vt:lpstr>
      <vt:lpstr>Wingdings</vt:lpstr>
      <vt:lpstr>Office 佈景主題</vt:lpstr>
      <vt:lpstr>1_Office 佈景主題</vt:lpstr>
      <vt:lpstr>TCP vs SCTP</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Milton liu</dc:creator>
  <cp:lastModifiedBy>宇祥 吳</cp:lastModifiedBy>
  <cp:revision>173</cp:revision>
  <dcterms:created xsi:type="dcterms:W3CDTF">2021-01-11T07:54:12Z</dcterms:created>
  <dcterms:modified xsi:type="dcterms:W3CDTF">2022-11-23T09:41:13Z</dcterms:modified>
</cp:coreProperties>
</file>